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391" r:id="rId3"/>
    <p:sldId id="425" r:id="rId4"/>
    <p:sldId id="273" r:id="rId5"/>
    <p:sldId id="440" r:id="rId6"/>
    <p:sldId id="332" r:id="rId7"/>
    <p:sldId id="295" r:id="rId8"/>
    <p:sldId id="434" r:id="rId9"/>
    <p:sldId id="439" r:id="rId10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9900"/>
    <a:srgbClr val="FFCC00"/>
    <a:srgbClr val="006666"/>
    <a:srgbClr val="FFFFFF"/>
    <a:srgbClr val="FFFF99"/>
    <a:srgbClr val="F8F8F8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666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'Foglio1'!$B$1</c:f>
              <c:strCache>
                <c:ptCount val="1"/>
                <c:pt idx="0">
                  <c:v>Quantità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it-IT"/>
              </a:p>
            </c:txPr>
            <c:showVal val="1"/>
          </c:dLbls>
          <c:cat>
            <c:strRef>
              <c:f>'Foglio1'!$A$2:$A$10</c:f>
              <c:strCache>
                <c:ptCount val="9"/>
                <c:pt idx="0">
                  <c:v>Jerusalem (CIIP, I)</c:v>
                </c:pt>
                <c:pt idx="1">
                  <c:v>Israel, the coast (CIIP, II - III)</c:v>
                </c:pt>
                <c:pt idx="2">
                  <c:v>Egypt and Cyrenaica (JIGRE)</c:v>
                </c:pt>
                <c:pt idx="3">
                  <c:v>Roman Africa (Le Bohec)</c:v>
                </c:pt>
                <c:pt idx="4">
                  <c:v>Rome (JIWE, 1)</c:v>
                </c:pt>
                <c:pt idx="5">
                  <c:v>Italy and the West (JIWE, 2)</c:v>
                </c:pt>
                <c:pt idx="6">
                  <c:v>Balkans, Greece, Black Sea (IJO, 1)</c:v>
                </c:pt>
                <c:pt idx="7">
                  <c:v>Asia Minor (IJO, 2)</c:v>
                </c:pt>
                <c:pt idx="8">
                  <c:v>Syria, Cyprus, Lebanon (IJO, 3)</c:v>
                </c:pt>
              </c:strCache>
            </c:strRef>
          </c:cat>
          <c:val>
            <c:numRef>
              <c:f>'Foglio1'!$B$2:$B$10</c:f>
              <c:numCache>
                <c:formatCode>General</c:formatCode>
                <c:ptCount val="9"/>
                <c:pt idx="0">
                  <c:v>714</c:v>
                </c:pt>
                <c:pt idx="1">
                  <c:v>143</c:v>
                </c:pt>
                <c:pt idx="2">
                  <c:v>134</c:v>
                </c:pt>
                <c:pt idx="3">
                  <c:v>123</c:v>
                </c:pt>
                <c:pt idx="4">
                  <c:v>610</c:v>
                </c:pt>
                <c:pt idx="5">
                  <c:v>228</c:v>
                </c:pt>
                <c:pt idx="6">
                  <c:v>141</c:v>
                </c:pt>
                <c:pt idx="7">
                  <c:v>251</c:v>
                </c:pt>
                <c:pt idx="8">
                  <c:v>149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91435776"/>
        <c:axId val="91438080"/>
        <c:axId val="0"/>
      </c:bar3DChart>
      <c:catAx>
        <c:axId val="91435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91438080"/>
        <c:crosses val="autoZero"/>
        <c:auto val="1"/>
        <c:lblAlgn val="ctr"/>
        <c:lblOffset val="100"/>
      </c:catAx>
      <c:valAx>
        <c:axId val="914380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14357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Foglio1!$B$1</c:f>
              <c:strCache>
                <c:ptCount val="1"/>
                <c:pt idx="0">
                  <c:v>Quantità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1111111111111125E-2"/>
                  <c:y val="-6.0469471646007834E-2"/>
                </c:manualLayout>
              </c:layout>
              <c:showVal val="1"/>
            </c:dLbl>
            <c:dLbl>
              <c:idx val="1"/>
              <c:layout>
                <c:manualLayout>
                  <c:x val="9.7222222222222224E-3"/>
                  <c:y val="-0.12093894329201517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-9.5743330106178678E-2"/>
                </c:manualLayout>
              </c:layout>
              <c:showVal val="1"/>
            </c:dLbl>
            <c:dLbl>
              <c:idx val="3"/>
              <c:layout>
                <c:manualLayout>
                  <c:x val="1.1111111111111061E-2"/>
                  <c:y val="-0.11589982065484745"/>
                </c:manualLayout>
              </c:layout>
              <c:showVal val="1"/>
            </c:dLbl>
            <c:dLbl>
              <c:idx val="4"/>
              <c:layout>
                <c:manualLayout>
                  <c:x val="5.5555555555555558E-3"/>
                  <c:y val="-0.30990604218578888"/>
                </c:manualLayout>
              </c:layout>
              <c:showVal val="1"/>
            </c:dLbl>
            <c:dLbl>
              <c:idx val="5"/>
              <c:layout>
                <c:manualLayout>
                  <c:x val="6.9444444444444735E-3"/>
                  <c:y val="-0.17384973098227294"/>
                </c:manualLayout>
              </c:layout>
              <c:showVal val="1"/>
            </c:dLbl>
            <c:dLbl>
              <c:idx val="6"/>
              <c:layout>
                <c:manualLayout>
                  <c:x val="1.5277777777777781E-2"/>
                  <c:y val="-0.12345850461059844"/>
                </c:manualLayout>
              </c:layout>
              <c:showVal val="1"/>
            </c:dLbl>
            <c:dLbl>
              <c:idx val="7"/>
              <c:layout>
                <c:manualLayout>
                  <c:x val="4.1666666666666683E-3"/>
                  <c:y val="-0.19400622153094121"/>
                </c:manualLayout>
              </c:layout>
              <c:showVal val="1"/>
            </c:dLbl>
            <c:dLbl>
              <c:idx val="8"/>
              <c:layout>
                <c:manualLayout>
                  <c:x val="9.7222222222222224E-3"/>
                  <c:y val="-0.133536749884933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tx1"/>
                    </a:solidFill>
                    <a:latin typeface="Palatino Linotype" pitchFamily="18" charset="0"/>
                  </a:defRPr>
                </a:pPr>
                <a:endParaRPr lang="it-IT"/>
              </a:p>
            </c:txPr>
            <c:showVal val="1"/>
          </c:dLbls>
          <c:cat>
            <c:strRef>
              <c:f>Foglio1!$A$2:$A$10</c:f>
              <c:strCache>
                <c:ptCount val="9"/>
                <c:pt idx="0">
                  <c:v>Jerusalem (CIIP, I)</c:v>
                </c:pt>
                <c:pt idx="1">
                  <c:v>Israel, the coast (CIIP, II - III)</c:v>
                </c:pt>
                <c:pt idx="2">
                  <c:v>Egypt and Cyrenaica (JIGRE)</c:v>
                </c:pt>
                <c:pt idx="3">
                  <c:v>Roman Africa  (Le Bohec)</c:v>
                </c:pt>
                <c:pt idx="4">
                  <c:v>Rome (JIWE, 1)</c:v>
                </c:pt>
                <c:pt idx="5">
                  <c:v>Italy and the West (JIWE, 2)</c:v>
                </c:pt>
                <c:pt idx="6">
                  <c:v>Balkans, Greece, Black See (IJO, 1)</c:v>
                </c:pt>
                <c:pt idx="7">
                  <c:v>Asia Minor (IJO, 2)</c:v>
                </c:pt>
                <c:pt idx="8">
                  <c:v>Syria, Cyprus, Lebanon (IJO, 3)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13</c:v>
                </c:pt>
                <c:pt idx="1">
                  <c:v>143</c:v>
                </c:pt>
                <c:pt idx="2">
                  <c:v>64</c:v>
                </c:pt>
                <c:pt idx="3">
                  <c:v>123</c:v>
                </c:pt>
                <c:pt idx="4">
                  <c:v>610</c:v>
                </c:pt>
                <c:pt idx="5">
                  <c:v>228</c:v>
                </c:pt>
                <c:pt idx="6">
                  <c:v>141</c:v>
                </c:pt>
                <c:pt idx="7">
                  <c:v>251</c:v>
                </c:pt>
                <c:pt idx="8">
                  <c:v>149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87417216"/>
        <c:axId val="87418752"/>
        <c:axId val="0"/>
      </c:bar3DChart>
      <c:catAx>
        <c:axId val="87417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t-IT"/>
          </a:p>
        </c:txPr>
        <c:crossAx val="87418752"/>
        <c:crosses val="autoZero"/>
        <c:auto val="1"/>
        <c:lblAlgn val="ctr"/>
        <c:lblOffset val="100"/>
      </c:catAx>
      <c:valAx>
        <c:axId val="874187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741721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50"/>
              <a:t>Venusia, Jewish inscriptions </a:t>
            </a:r>
          </a:p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050"/>
              <a:t>Different writings (% on single time-span)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rgbClr val="FFC000"/>
              </a:solidFill>
              <a:round/>
            </a:ln>
            <a:effectLst/>
            <a:sp3d contourW="9525">
              <a:contourClr>
                <a:srgbClr val="FFC000"/>
              </a:contourClr>
            </a:sp3d>
          </c:spPr>
          <c:dLbls>
            <c:delete val="1"/>
          </c:dLbls>
          <c:cat>
            <c:strRef>
              <c:f>Foglio1!$B$1:$E$1</c:f>
              <c:strCache>
                <c:ptCount val="4"/>
                <c:pt idx="0">
                  <c:v>IV-V cent.</c:v>
                </c:pt>
                <c:pt idx="1">
                  <c:v>V cent.</c:v>
                </c:pt>
                <c:pt idx="2">
                  <c:v>V-VI cent.</c:v>
                </c:pt>
                <c:pt idx="3">
                  <c:v>VI cent.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81</c:v>
                </c:pt>
                <c:pt idx="1">
                  <c:v>48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G,H</c:v>
                </c:pt>
              </c:strCache>
            </c:strRef>
          </c:tx>
          <c:spPr>
            <a:solidFill>
              <a:schemeClr val="accent6">
                <a:lumMod val="75000"/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elete val="1"/>
          </c:dLbls>
          <c:cat>
            <c:strRef>
              <c:f>Foglio1!$B$1:$E$1</c:f>
              <c:strCache>
                <c:ptCount val="4"/>
                <c:pt idx="0">
                  <c:v>IV-V cent.</c:v>
                </c:pt>
                <c:pt idx="1">
                  <c:v>V cent.</c:v>
                </c:pt>
                <c:pt idx="2">
                  <c:v>V-VI cent.</c:v>
                </c:pt>
                <c:pt idx="3">
                  <c:v>VI cent.</c:v>
                </c:pt>
              </c:strCache>
            </c:strRef>
          </c:cat>
          <c:val>
            <c:numRef>
              <c:f>Foglio1!$B$3:$E$3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delete val="1"/>
          </c:dLbls>
          <c:cat>
            <c:strRef>
              <c:f>Foglio1!$B$1:$E$1</c:f>
              <c:strCache>
                <c:ptCount val="4"/>
                <c:pt idx="0">
                  <c:v>IV-V cent.</c:v>
                </c:pt>
                <c:pt idx="1">
                  <c:v>V cent.</c:v>
                </c:pt>
                <c:pt idx="2">
                  <c:v>V-VI cent.</c:v>
                </c:pt>
                <c:pt idx="3">
                  <c:v>VI cent.</c:v>
                </c:pt>
              </c:strCache>
            </c:strRef>
          </c:cat>
          <c:val>
            <c:numRef>
              <c:f>Foglio1!$B$4:$E$4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21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H,L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elete val="1"/>
          </c:dLbls>
          <c:cat>
            <c:strRef>
              <c:f>Foglio1!$B$1:$E$1</c:f>
              <c:strCache>
                <c:ptCount val="4"/>
                <c:pt idx="0">
                  <c:v>IV-V cent.</c:v>
                </c:pt>
                <c:pt idx="1">
                  <c:v>V cent.</c:v>
                </c:pt>
                <c:pt idx="2">
                  <c:v>V-VI cent.</c:v>
                </c:pt>
                <c:pt idx="3">
                  <c:v>VI cent.</c:v>
                </c:pt>
              </c:strCache>
            </c:strRef>
          </c:cat>
          <c:val>
            <c:numRef>
              <c:f>Foglio1!$B$5:$E$5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21</c:v>
                </c:pt>
                <c:pt idx="3">
                  <c:v>50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accent5">
                <a:lumMod val="50000"/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dLbls>
            <c:delete val="1"/>
          </c:dLbls>
          <c:cat>
            <c:strRef>
              <c:f>Foglio1!$B$1:$E$1</c:f>
              <c:strCache>
                <c:ptCount val="4"/>
                <c:pt idx="0">
                  <c:v>IV-V cent.</c:v>
                </c:pt>
                <c:pt idx="1">
                  <c:v>V cent.</c:v>
                </c:pt>
                <c:pt idx="2">
                  <c:v>V-VI cent.</c:v>
                </c:pt>
                <c:pt idx="3">
                  <c:v>VI cent.</c:v>
                </c:pt>
              </c:strCache>
            </c:strRef>
          </c:cat>
          <c:val>
            <c:numRef>
              <c:f>Foglio1!$B$6:$E$6</c:f>
              <c:numCache>
                <c:formatCode>General</c:formatCode>
                <c:ptCount val="4"/>
                <c:pt idx="0">
                  <c:v>13</c:v>
                </c:pt>
                <c:pt idx="1">
                  <c:v>0</c:v>
                </c:pt>
                <c:pt idx="2">
                  <c:v>26</c:v>
                </c:pt>
                <c:pt idx="3">
                  <c:v>37</c:v>
                </c:pt>
              </c:numCache>
            </c:numRef>
          </c:val>
        </c:ser>
        <c:dLbls>
          <c:showVal val="1"/>
        </c:dLbls>
        <c:gapWidth val="65"/>
        <c:shape val="box"/>
        <c:axId val="83879424"/>
        <c:axId val="83880960"/>
        <c:axId val="0"/>
      </c:bar3DChart>
      <c:catAx>
        <c:axId val="83879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80960"/>
        <c:crosses val="autoZero"/>
        <c:auto val="1"/>
        <c:lblAlgn val="ctr"/>
        <c:lblOffset val="100"/>
      </c:catAx>
      <c:valAx>
        <c:axId val="83880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8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rotX val="0"/>
      <c:rotY val="0"/>
      <c:depthPercent val="100"/>
      <c:perspective val="100"/>
    </c:view3D>
    <c:plotArea>
      <c:layout>
        <c:manualLayout>
          <c:layoutTarget val="inner"/>
          <c:xMode val="edge"/>
          <c:yMode val="edge"/>
          <c:x val="0.11183611372473946"/>
          <c:y val="0.10063348424020567"/>
          <c:w val="0.81690456956046209"/>
          <c:h val="0.76609840597408596"/>
        </c:manualLayout>
      </c:layout>
      <c:bar3DChart>
        <c:barDir val="col"/>
        <c:grouping val="clustered"/>
        <c:ser>
          <c:idx val="0"/>
          <c:order val="0"/>
          <c:tx>
            <c:strRef>
              <c:f>Foglio1!$A$2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Foglio1!$B$2:$E$2</c:f>
              <c:numCache>
                <c:formatCode>General</c:formatCode>
                <c:ptCount val="4"/>
                <c:pt idx="0">
                  <c:v>10</c:v>
                </c:pt>
                <c:pt idx="1">
                  <c:v>22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G, H</c:v>
                </c:pt>
              </c:strCache>
            </c:strRef>
          </c:tx>
          <c:spPr>
            <a:solidFill>
              <a:srgbClr val="F79646">
                <a:lumMod val="75000"/>
                <a:alpha val="85000"/>
              </a:srgb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Foglio1!$B$3:$E$3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G, L</c:v>
                </c:pt>
              </c:strCache>
            </c:strRef>
          </c:tx>
          <c:spPr>
            <a:solidFill>
              <a:srgbClr val="9BBB59">
                <a:lumMod val="50000"/>
                <a:alpha val="85000"/>
              </a:srgb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Foglio1!$B$4:$E$4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G, H, 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Foglio1!$B$6:$E$6</c:f>
              <c:numCache>
                <c:formatCode>General</c:formatCode>
                <c:ptCount val="4"/>
                <c:pt idx="0">
                  <c:v>20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H, L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Foglio1!$B$7:$E$7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8</c:v>
                </c:pt>
                <c:pt idx="3">
                  <c:v>67</c:v>
                </c:pt>
              </c:numCache>
            </c:numRef>
          </c:val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accent5">
                <a:lumMod val="50000"/>
                <a:alpha val="85000"/>
              </a:schemeClr>
            </a:solidFill>
          </c:spPr>
          <c:cat>
            <c:strRef>
              <c:f>Foglio1!$B$1:$E$1</c:f>
              <c:strCache>
                <c:ptCount val="4"/>
                <c:pt idx="0">
                  <c:v>IV-V</c:v>
                </c:pt>
                <c:pt idx="1">
                  <c:v>V</c:v>
                </c:pt>
                <c:pt idx="2">
                  <c:v>V-VI</c:v>
                </c:pt>
                <c:pt idx="3">
                  <c:v>VI</c:v>
                </c:pt>
              </c:strCache>
            </c:strRef>
          </c:cat>
          <c:val>
            <c:numRef>
              <c:f>Foglio1!$B$8:$E$8</c:f>
              <c:numCache>
                <c:formatCode>General</c:formatCode>
                <c:ptCount val="4"/>
                <c:pt idx="0">
                  <c:v>60</c:v>
                </c:pt>
                <c:pt idx="1">
                  <c:v>28</c:v>
                </c:pt>
                <c:pt idx="2">
                  <c:v>59</c:v>
                </c:pt>
                <c:pt idx="3">
                  <c:v>33</c:v>
                </c:pt>
              </c:numCache>
            </c:numRef>
          </c:val>
        </c:ser>
        <c:shape val="box"/>
        <c:axId val="87942272"/>
        <c:axId val="87943808"/>
        <c:axId val="0"/>
      </c:bar3DChart>
      <c:catAx>
        <c:axId val="87942272"/>
        <c:scaling>
          <c:orientation val="minMax"/>
        </c:scaling>
        <c:axPos val="b"/>
        <c:tickLblPos val="nextTo"/>
        <c:crossAx val="87943808"/>
        <c:crosses val="autoZero"/>
        <c:auto val="1"/>
        <c:lblAlgn val="ctr"/>
        <c:lblOffset val="100"/>
      </c:catAx>
      <c:valAx>
        <c:axId val="87943808"/>
        <c:scaling>
          <c:orientation val="minMax"/>
        </c:scaling>
        <c:axPos val="l"/>
        <c:majorGridlines/>
        <c:numFmt formatCode="General" sourceLinked="1"/>
        <c:tickLblPos val="nextTo"/>
        <c:crossAx val="87942272"/>
        <c:crosses val="autoZero"/>
        <c:crossBetween val="between"/>
      </c:valAx>
    </c:plotArea>
    <c:legend>
      <c:legendPos val="b"/>
      <c:layout/>
    </c:legend>
    <c:plotVisOnly val="1"/>
  </c:chart>
  <c:spPr>
    <a:solidFill>
      <a:prstClr val="white">
        <a:lumMod val="65000"/>
        <a:alpha val="46000"/>
      </a:prst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B42E1F6-CDCD-4277-90FD-6AB80CBBDF0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6A16380-B939-4439-9F54-EB37BDA21E0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61862-33A6-45DC-A917-7AFFBD659D31}" type="slidenum">
              <a:rPr lang="it-IT"/>
              <a:pPr/>
              <a:t>1</a:t>
            </a:fld>
            <a:endParaRPr lang="it-IT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36383-007A-4D03-AD51-3B28C913CB06}" type="slidenum">
              <a:rPr lang="it-IT"/>
              <a:pPr/>
              <a:t>4</a:t>
            </a:fld>
            <a:endParaRPr lang="it-IT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B1F63-BF5D-4DD6-BDBF-632B4C4FFE76}" type="slidenum">
              <a:rPr lang="it-IT"/>
              <a:pPr/>
              <a:t>5</a:t>
            </a:fld>
            <a:endParaRPr lang="it-IT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4D4DB-2AE6-4ECE-8BEF-CBF69DB35C9B}" type="slidenum">
              <a:rPr lang="it-IT"/>
              <a:pPr/>
              <a:t>6</a:t>
            </a:fld>
            <a:endParaRPr lang="it-IT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49FE2-E342-444C-91F5-80FD7E1C84CC}" type="slidenum">
              <a:rPr lang="it-IT"/>
              <a:pPr/>
              <a:t>7</a:t>
            </a:fld>
            <a:endParaRPr lang="it-IT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FA0C-B07A-4E8B-9E9B-7022BAB613D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E4B2-878B-4337-949D-AE502B126A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D820-433B-4B17-BAD3-1C2F1336A7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61BF-F68E-4905-B7C1-2AC72F86FDE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FB-5BFF-4A0B-BAAA-526743A6E1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58153-D1D4-4CE8-A74D-9ED6D006A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805E-0912-474C-B295-F9219A20FF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1F9C-BB84-457C-A7BA-A45E155D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9A9-47E8-4366-B389-DA537093A4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1876B-C88E-46E4-B988-7199EDEA235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DB100-A17A-43B0-AD74-E107DEB87E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5E345-FD24-4C6A-9AB4-006E66044D9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552" y="1484784"/>
            <a:ext cx="78843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1600" i="1" dirty="0" smtClean="0"/>
              <a:t> pertinence to </a:t>
            </a:r>
            <a:r>
              <a:rPr lang="en-GB" sz="1600" b="1" i="1" dirty="0" smtClean="0"/>
              <a:t>contexts</a:t>
            </a:r>
            <a:r>
              <a:rPr lang="en-GB" sz="1600" i="1" dirty="0" smtClean="0"/>
              <a:t> otherwise defined as Jewish, for example assembly-buildings, or reserved burial places</a:t>
            </a:r>
          </a:p>
          <a:p>
            <a:pPr>
              <a:buFontTx/>
              <a:buChar char="-"/>
            </a:pPr>
            <a:endParaRPr lang="it-IT" sz="16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it-IT" sz="1600" i="1" dirty="0" smtClean="0"/>
              <a:t>- </a:t>
            </a:r>
            <a:r>
              <a:rPr lang="en-GB" sz="1600" i="1" dirty="0" smtClean="0"/>
              <a:t>elements of </a:t>
            </a:r>
            <a:r>
              <a:rPr lang="en-GB" sz="1600" b="1" i="1" dirty="0" smtClean="0"/>
              <a:t>Jewish language</a:t>
            </a:r>
            <a:r>
              <a:rPr lang="en-GB" sz="1600" i="1" dirty="0" smtClean="0"/>
              <a:t> and/or </a:t>
            </a:r>
            <a:r>
              <a:rPr lang="en-GB" sz="1600" b="1" i="1" dirty="0" smtClean="0"/>
              <a:t>writing</a:t>
            </a:r>
            <a:r>
              <a:rPr lang="it-IT" sz="16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;</a:t>
            </a:r>
          </a:p>
          <a:p>
            <a:endParaRPr lang="it-IT" sz="16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it-IT" sz="1600" i="1" dirty="0" smtClean="0"/>
              <a:t>- </a:t>
            </a:r>
            <a:r>
              <a:rPr lang="it-IT" sz="1600" b="1" i="1" dirty="0" err="1" smtClean="0"/>
              <a:t>textual</a:t>
            </a:r>
            <a:r>
              <a:rPr lang="it-IT" sz="1600" b="1" i="1" dirty="0" smtClean="0"/>
              <a:t> </a:t>
            </a:r>
            <a:r>
              <a:rPr lang="en-GB" sz="1600" b="1" i="1" dirty="0" smtClean="0"/>
              <a:t>elements </a:t>
            </a:r>
            <a:r>
              <a:rPr lang="en-GB" sz="1600" i="1" dirty="0" smtClean="0"/>
              <a:t>pertaining to Jewish praxis:</a:t>
            </a:r>
            <a:endParaRPr lang="it-IT" sz="1600" i="1" dirty="0" smtClean="0"/>
          </a:p>
          <a:p>
            <a:r>
              <a:rPr lang="en-GB" sz="1600" i="1" dirty="0" smtClean="0"/>
              <a:t>1. mention of communities (synagogues); </a:t>
            </a:r>
            <a:endParaRPr lang="it-IT" sz="1600" i="1" dirty="0" smtClean="0"/>
          </a:p>
          <a:p>
            <a:r>
              <a:rPr lang="en-GB" sz="1600" i="1" dirty="0" smtClean="0"/>
              <a:t>2. recollection of honorific charges or responsibility in the communities;</a:t>
            </a:r>
            <a:endParaRPr lang="it-IT" sz="1600" i="1" dirty="0" smtClean="0"/>
          </a:p>
          <a:p>
            <a:r>
              <a:rPr lang="en-GB" sz="1600" i="1" dirty="0" smtClean="0"/>
              <a:t>3. reference to peculiar religious feasts; </a:t>
            </a:r>
            <a:endParaRPr lang="it-IT" sz="1600" i="1" dirty="0" smtClean="0"/>
          </a:p>
          <a:p>
            <a:r>
              <a:rPr lang="en-GB" sz="1600" i="1" dirty="0" smtClean="0"/>
              <a:t>4. explicit self-identifications (essentially: </a:t>
            </a:r>
            <a:r>
              <a:rPr lang="en-GB" sz="1600" i="1" dirty="0" err="1" smtClean="0"/>
              <a:t>Iudaeus</a:t>
            </a:r>
            <a:r>
              <a:rPr lang="en-GB" sz="1600" i="1" dirty="0" smtClean="0"/>
              <a:t>, </a:t>
            </a:r>
            <a:r>
              <a:rPr lang="it-IT" sz="1600" i="1" dirty="0" smtClean="0"/>
              <a:t>᾿</a:t>
            </a:r>
            <a:r>
              <a:rPr lang="it-IT" sz="1600" i="1" dirty="0" err="1" smtClean="0"/>
              <a:t>Ιουδαῖος</a:t>
            </a:r>
            <a:r>
              <a:rPr lang="en-GB" sz="1600" i="1" dirty="0" smtClean="0"/>
              <a:t>);</a:t>
            </a:r>
            <a:endParaRPr lang="it-IT" sz="1600" i="1" dirty="0" smtClean="0"/>
          </a:p>
          <a:p>
            <a:r>
              <a:rPr lang="en-GB" sz="1600" i="1" dirty="0" smtClean="0"/>
              <a:t>5. typically Jewish names and/or formulae</a:t>
            </a:r>
          </a:p>
          <a:p>
            <a:endParaRPr lang="it-IT" sz="16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it-IT" sz="1600" i="1" dirty="0" smtClean="0"/>
              <a:t>- </a:t>
            </a:r>
            <a:r>
              <a:rPr lang="it-IT" sz="1600" i="1" dirty="0" err="1" smtClean="0"/>
              <a:t>i</a:t>
            </a:r>
            <a:r>
              <a:rPr lang="it-IT" sz="1600" b="1" i="1" dirty="0" err="1" smtClean="0"/>
              <a:t>dentifying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figures</a:t>
            </a:r>
            <a:r>
              <a:rPr lang="it-IT" sz="1600" b="1" i="1" dirty="0" smtClean="0"/>
              <a:t> or </a:t>
            </a:r>
            <a:r>
              <a:rPr lang="it-IT" sz="1600" b="1" i="1" dirty="0" err="1" smtClean="0"/>
              <a:t>images</a:t>
            </a:r>
            <a:endParaRPr lang="it-IT" sz="1600" b="1" i="1" dirty="0" smtClean="0"/>
          </a:p>
          <a:p>
            <a:endParaRPr lang="it-IT" sz="1600" dirty="0">
              <a:solidFill>
                <a:srgbClr val="F8F8F8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27784" y="836712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inscriptions: some criteria</a:t>
            </a:r>
            <a:endParaRPr lang="it-IT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D:\Documenti\Immagini\Roma\Musei\Museo Nazionale delle Terme\DSC07503.JPG"/>
          <p:cNvPicPr>
            <a:picLocks noChangeAspect="1" noChangeArrowheads="1"/>
          </p:cNvPicPr>
          <p:nvPr/>
        </p:nvPicPr>
        <p:blipFill>
          <a:blip r:embed="rId2" cstate="print"/>
          <a:srcRect l="14563" t="-1974" r="14563" b="5901"/>
          <a:stretch>
            <a:fillRect/>
          </a:stretch>
        </p:blipFill>
        <p:spPr bwMode="auto">
          <a:xfrm>
            <a:off x="3635896" y="1196752"/>
            <a:ext cx="5314426" cy="54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40466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Castelporziano</a:t>
            </a:r>
            <a:r>
              <a:rPr lang="it-IT" sz="1400" dirty="0" smtClean="0"/>
              <a:t> (Ostia). </a:t>
            </a:r>
            <a:r>
              <a:rPr lang="it-IT" sz="1400" dirty="0" err="1" smtClean="0"/>
              <a:t>Rome</a:t>
            </a:r>
            <a:r>
              <a:rPr lang="it-IT" sz="1400" dirty="0" smtClean="0"/>
              <a:t>, Museo Nazionale delle Terme di Diocleziano.</a:t>
            </a:r>
          </a:p>
          <a:p>
            <a:r>
              <a:rPr lang="it-IT" sz="1400" dirty="0" err="1" smtClean="0"/>
              <a:t>Donation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 a plot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land</a:t>
            </a:r>
            <a:r>
              <a:rPr lang="it-IT" sz="1400" dirty="0" smtClean="0"/>
              <a:t> </a:t>
            </a:r>
            <a:r>
              <a:rPr lang="it-IT" sz="1400" dirty="0" err="1" smtClean="0"/>
              <a:t>by</a:t>
            </a:r>
            <a:r>
              <a:rPr lang="it-IT" sz="1400" dirty="0" smtClean="0"/>
              <a:t> the </a:t>
            </a:r>
            <a:r>
              <a:rPr lang="it-IT" sz="1400" i="1" dirty="0" err="1" smtClean="0"/>
              <a:t>universitas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Iudaeorum</a:t>
            </a:r>
            <a:r>
              <a:rPr lang="it-IT" sz="1400" dirty="0" smtClean="0"/>
              <a:t> in </a:t>
            </a:r>
            <a:r>
              <a:rPr lang="it-IT" sz="1400" dirty="0" err="1" smtClean="0"/>
              <a:t>order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</a:t>
            </a:r>
            <a:r>
              <a:rPr lang="it-IT" sz="1400" dirty="0" err="1" smtClean="0"/>
              <a:t>build</a:t>
            </a:r>
            <a:r>
              <a:rPr lang="it-IT" sz="1400" dirty="0" smtClean="0"/>
              <a:t> the </a:t>
            </a:r>
            <a:r>
              <a:rPr lang="it-IT" sz="1400" dirty="0" err="1" smtClean="0"/>
              <a:t>tomb</a:t>
            </a:r>
            <a:r>
              <a:rPr lang="it-IT" sz="1400" dirty="0" smtClean="0"/>
              <a:t>  </a:t>
            </a:r>
            <a:r>
              <a:rPr lang="it-IT" sz="1400" dirty="0" err="1" smtClean="0"/>
              <a:t>of</a:t>
            </a:r>
            <a:r>
              <a:rPr lang="it-IT" sz="1400" dirty="0" smtClean="0"/>
              <a:t>  the </a:t>
            </a:r>
            <a:r>
              <a:rPr lang="it-IT" sz="1400" i="1" dirty="0" err="1" smtClean="0"/>
              <a:t>gerusiarch</a:t>
            </a:r>
            <a:r>
              <a:rPr lang="it-IT" sz="1400" dirty="0" smtClean="0"/>
              <a:t> </a:t>
            </a:r>
            <a:r>
              <a:rPr lang="it-IT" sz="1400" i="1" dirty="0" smtClean="0"/>
              <a:t>C. </a:t>
            </a:r>
            <a:r>
              <a:rPr lang="it-IT" sz="1400" i="1" dirty="0" err="1" smtClean="0"/>
              <a:t>Iulius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Iustus</a:t>
            </a:r>
            <a:r>
              <a:rPr lang="it-IT" sz="1400" i="1" dirty="0" smtClean="0"/>
              <a:t>.</a:t>
            </a:r>
            <a:r>
              <a:rPr lang="it-IT" sz="1400" dirty="0" smtClean="0"/>
              <a:t>  First </a:t>
            </a:r>
            <a:r>
              <a:rPr lang="it-IT" sz="1400" dirty="0" err="1" smtClean="0"/>
              <a:t>half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2nd </a:t>
            </a:r>
            <a:r>
              <a:rPr lang="it-IT" sz="1400" smtClean="0"/>
              <a:t>cent. CE.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844824"/>
            <a:ext cx="3635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[</a:t>
            </a:r>
            <a:r>
              <a:rPr lang="it-IT" sz="1400" i="1" dirty="0" err="1" smtClean="0"/>
              <a:t>υniversitas</a:t>
            </a:r>
            <a:r>
              <a:rPr lang="it-IT" sz="1400" i="1" dirty="0" smtClean="0"/>
              <a:t>] </a:t>
            </a:r>
            <a:r>
              <a:rPr lang="it-IT" sz="1400" i="1" dirty="0" err="1" smtClean="0"/>
              <a:t>Iud</a:t>
            </a:r>
            <a:r>
              <a:rPr lang="it-IT" sz="1400" i="1" dirty="0" smtClean="0"/>
              <a:t>(a)</a:t>
            </a:r>
            <a:r>
              <a:rPr lang="it-IT" sz="1400" i="1" dirty="0" err="1" smtClean="0"/>
              <a:t>eorum</a:t>
            </a:r>
            <a:r>
              <a:rPr lang="it-IT" sz="1400" i="1" dirty="0" smtClean="0"/>
              <a:t> / [in col(</a:t>
            </a:r>
            <a:r>
              <a:rPr lang="it-IT" sz="1400" i="1" dirty="0" err="1" smtClean="0"/>
              <a:t>onia</a:t>
            </a:r>
            <a:r>
              <a:rPr lang="it-IT" sz="1400" i="1" dirty="0" smtClean="0"/>
              <a:t>) </a:t>
            </a:r>
            <a:r>
              <a:rPr lang="it-IT" sz="1400" i="1" dirty="0" err="1" smtClean="0"/>
              <a:t>Ost</a:t>
            </a:r>
            <a:r>
              <a:rPr lang="it-IT" sz="1400" i="1" dirty="0" smtClean="0"/>
              <a:t>(</a:t>
            </a:r>
            <a:r>
              <a:rPr lang="it-IT" sz="1400" i="1" dirty="0" err="1" smtClean="0"/>
              <a:t>iensium</a:t>
            </a:r>
            <a:r>
              <a:rPr lang="it-IT" sz="1400" i="1" dirty="0" smtClean="0"/>
              <a:t>) </a:t>
            </a:r>
            <a:r>
              <a:rPr lang="it-IT" sz="1400" i="1" dirty="0" err="1" smtClean="0"/>
              <a:t>commor</a:t>
            </a:r>
            <a:r>
              <a:rPr lang="it-IT" sz="1400" i="1" dirty="0" smtClean="0"/>
              <a:t>]</a:t>
            </a:r>
            <a:r>
              <a:rPr lang="it-IT" sz="1400" i="1" dirty="0" err="1" smtClean="0"/>
              <a:t>antium</a:t>
            </a:r>
            <a:r>
              <a:rPr lang="it-IT" sz="1400" i="1" dirty="0" smtClean="0"/>
              <a:t> qui compara/[</a:t>
            </a:r>
            <a:r>
              <a:rPr lang="it-IT" sz="1400" i="1" dirty="0" err="1" smtClean="0"/>
              <a:t>verunt</a:t>
            </a:r>
            <a:r>
              <a:rPr lang="it-IT" sz="1400" i="1" dirty="0" smtClean="0"/>
              <a:t> ex </a:t>
            </a:r>
            <a:r>
              <a:rPr lang="it-IT" sz="1400" i="1" dirty="0" err="1" smtClean="0"/>
              <a:t>conlat</a:t>
            </a:r>
            <a:r>
              <a:rPr lang="it-IT" sz="1400" i="1" dirty="0" smtClean="0"/>
              <a:t>]ione </a:t>
            </a:r>
            <a:r>
              <a:rPr lang="it-IT" sz="1400" i="1" dirty="0" err="1" smtClean="0"/>
              <a:t>locum</a:t>
            </a:r>
            <a:r>
              <a:rPr lang="it-IT" sz="1400" i="1" dirty="0" smtClean="0"/>
              <a:t> C(</a:t>
            </a:r>
            <a:r>
              <a:rPr lang="it-IT" sz="1400" i="1" dirty="0" err="1" smtClean="0"/>
              <a:t>aio</a:t>
            </a:r>
            <a:r>
              <a:rPr lang="it-IT" sz="1400" i="1" dirty="0" smtClean="0"/>
              <a:t>) </a:t>
            </a:r>
            <a:r>
              <a:rPr lang="it-IT" sz="1400" i="1" dirty="0" err="1" smtClean="0"/>
              <a:t>Iulio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Iusto</a:t>
            </a:r>
            <a:r>
              <a:rPr lang="it-IT" sz="1400" i="1" dirty="0" smtClean="0"/>
              <a:t> / [</a:t>
            </a:r>
            <a:r>
              <a:rPr lang="it-IT" sz="1400" i="1" dirty="0" err="1" smtClean="0"/>
              <a:t>gerusiarchae</a:t>
            </a:r>
            <a:r>
              <a:rPr lang="it-IT" sz="1400" i="1" dirty="0" smtClean="0"/>
              <a:t> ad m]</a:t>
            </a:r>
            <a:r>
              <a:rPr lang="it-IT" sz="1400" i="1" dirty="0" err="1" smtClean="0"/>
              <a:t>unimentum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struendum</a:t>
            </a:r>
            <a:r>
              <a:rPr lang="it-IT" sz="1400" i="1" dirty="0" smtClean="0"/>
              <a:t> / [</a:t>
            </a:r>
            <a:r>
              <a:rPr lang="it-IT" sz="1400" i="1" dirty="0" err="1" smtClean="0"/>
              <a:t>donavit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rogantib</a:t>
            </a:r>
            <a:r>
              <a:rPr lang="it-IT" sz="1400" i="1" dirty="0" smtClean="0"/>
              <a:t>]</a:t>
            </a:r>
            <a:r>
              <a:rPr lang="it-IT" sz="1400" i="1" dirty="0" err="1" smtClean="0"/>
              <a:t>us</a:t>
            </a:r>
            <a:r>
              <a:rPr lang="it-IT" sz="1400" i="1" dirty="0" smtClean="0"/>
              <a:t> Livio </a:t>
            </a:r>
            <a:r>
              <a:rPr lang="it-IT" sz="1400" i="1" dirty="0" err="1" smtClean="0"/>
              <a:t>Dionysio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patre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et</a:t>
            </a:r>
            <a:r>
              <a:rPr lang="it-IT" sz="1400" i="1" dirty="0" smtClean="0"/>
              <a:t> / [</a:t>
            </a:r>
            <a:r>
              <a:rPr lang="it-IT" sz="1400" i="1" dirty="0" err="1" smtClean="0"/>
              <a:t>---</a:t>
            </a:r>
            <a:r>
              <a:rPr lang="it-IT" sz="1400" i="1" dirty="0" smtClean="0"/>
              <a:t>]no </a:t>
            </a:r>
            <a:r>
              <a:rPr lang="it-IT" sz="1400" i="1" dirty="0" err="1" smtClean="0"/>
              <a:t>gerusiarch</a:t>
            </a:r>
            <a:r>
              <a:rPr lang="it-IT" sz="1400" i="1" dirty="0" smtClean="0"/>
              <a:t>(a)e </a:t>
            </a:r>
            <a:r>
              <a:rPr lang="it-IT" sz="1400" i="1" dirty="0" err="1" smtClean="0"/>
              <a:t>et</a:t>
            </a:r>
            <a:r>
              <a:rPr lang="it-IT" sz="1400" i="1" dirty="0" smtClean="0"/>
              <a:t> Antonio /  [</a:t>
            </a:r>
            <a:r>
              <a:rPr lang="it-IT" sz="1400" i="1" dirty="0" err="1" smtClean="0"/>
              <a:t>---</a:t>
            </a:r>
            <a:r>
              <a:rPr lang="it-IT" sz="1400" i="1" dirty="0" smtClean="0"/>
              <a:t> dia b]</a:t>
            </a:r>
            <a:r>
              <a:rPr lang="it-IT" sz="1400" i="1" dirty="0" err="1" smtClean="0"/>
              <a:t>iu</a:t>
            </a:r>
            <a:r>
              <a:rPr lang="it-IT" sz="1400" i="1" dirty="0" smtClean="0"/>
              <a:t> anno </a:t>
            </a:r>
            <a:r>
              <a:rPr lang="it-IT" sz="1400" i="1" dirty="0" err="1" smtClean="0"/>
              <a:t>ipsorum</a:t>
            </a:r>
            <a:r>
              <a:rPr lang="it-IT" sz="1400" i="1" dirty="0" smtClean="0"/>
              <a:t> </a:t>
            </a:r>
            <a:r>
              <a:rPr lang="it-IT" sz="1400" i="1" dirty="0" err="1" smtClean="0"/>
              <a:t>consent</a:t>
            </a:r>
            <a:r>
              <a:rPr lang="it-IT" sz="1400" i="1" dirty="0" smtClean="0"/>
              <a:t>(</a:t>
            </a:r>
            <a:r>
              <a:rPr lang="it-IT" sz="1400" i="1" dirty="0" err="1" smtClean="0"/>
              <a:t>iente</a:t>
            </a:r>
            <a:r>
              <a:rPr lang="it-IT" sz="1400" i="1" dirty="0" smtClean="0"/>
              <a:t>) </a:t>
            </a:r>
            <a:r>
              <a:rPr lang="it-IT" sz="1400" i="1" dirty="0" err="1" smtClean="0"/>
              <a:t>ge</a:t>
            </a:r>
            <a:r>
              <a:rPr lang="it-IT" sz="1400" i="1" dirty="0" smtClean="0"/>
              <a:t>[r]/[</a:t>
            </a:r>
            <a:r>
              <a:rPr lang="it-IT" sz="1400" i="1" dirty="0" err="1" smtClean="0"/>
              <a:t>us</a:t>
            </a:r>
            <a:r>
              <a:rPr lang="it-IT" sz="1400" i="1" dirty="0" smtClean="0"/>
              <a:t>(</a:t>
            </a:r>
            <a:r>
              <a:rPr lang="it-IT" sz="1400" i="1" dirty="0" err="1" smtClean="0"/>
              <a:t>ia</a:t>
            </a:r>
            <a:r>
              <a:rPr lang="it-IT" sz="1400" i="1" dirty="0" smtClean="0"/>
              <a:t>) C(</a:t>
            </a:r>
            <a:r>
              <a:rPr lang="it-IT" sz="1400" i="1" dirty="0" err="1" smtClean="0"/>
              <a:t>aius</a:t>
            </a:r>
            <a:r>
              <a:rPr lang="it-IT" sz="1400" i="1" dirty="0" smtClean="0"/>
              <a:t>) </a:t>
            </a:r>
            <a:r>
              <a:rPr lang="it-IT" sz="1400" i="1" dirty="0" err="1" smtClean="0"/>
              <a:t>Iul</a:t>
            </a:r>
            <a:r>
              <a:rPr lang="it-IT" sz="1400" i="1" dirty="0" smtClean="0"/>
              <a:t>(</a:t>
            </a:r>
            <a:r>
              <a:rPr lang="it-IT" sz="1400" i="1" dirty="0" err="1" smtClean="0"/>
              <a:t>ius</a:t>
            </a:r>
            <a:r>
              <a:rPr lang="it-IT" sz="1400" i="1" dirty="0" smtClean="0"/>
              <a:t>) </a:t>
            </a:r>
            <a:r>
              <a:rPr lang="it-IT" sz="1400" i="1" dirty="0" err="1" smtClean="0"/>
              <a:t>Iu</a:t>
            </a:r>
            <a:r>
              <a:rPr lang="it-IT" sz="1400" i="1" dirty="0" smtClean="0"/>
              <a:t>]</a:t>
            </a:r>
            <a:r>
              <a:rPr lang="it-IT" sz="1400" i="1" dirty="0" err="1" smtClean="0"/>
              <a:t>stus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gerusiarches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fecit</a:t>
            </a:r>
            <a:r>
              <a:rPr lang="it-IT" sz="1400" i="1" dirty="0" smtClean="0"/>
              <a:t> </a:t>
            </a:r>
            <a:r>
              <a:rPr lang="it-IT" sz="1400" i="1" dirty="0" err="1" smtClean="0"/>
              <a:t>sib</a:t>
            </a:r>
            <a:r>
              <a:rPr lang="it-IT" sz="1400" i="1" dirty="0" smtClean="0"/>
              <a:t>[i] /  [</a:t>
            </a:r>
            <a:r>
              <a:rPr lang="it-IT" sz="1400" i="1" dirty="0" err="1" smtClean="0"/>
              <a:t>et</a:t>
            </a:r>
            <a:r>
              <a:rPr lang="it-IT" sz="1400" i="1" dirty="0" smtClean="0"/>
              <a:t> coniugi] </a:t>
            </a:r>
            <a:r>
              <a:rPr lang="it-IT" sz="1400" i="1" dirty="0" err="1" smtClean="0"/>
              <a:t>suae</a:t>
            </a:r>
            <a:r>
              <a:rPr lang="it-IT" sz="1400" i="1" dirty="0" smtClean="0"/>
              <a:t> </a:t>
            </a:r>
            <a:r>
              <a:rPr lang="it-IT" sz="1400" i="1" dirty="0" err="1" smtClean="0"/>
              <a:t>lib</a:t>
            </a:r>
            <a:r>
              <a:rPr lang="it-IT" sz="1400" i="1" dirty="0" smtClean="0"/>
              <a:t>(</a:t>
            </a:r>
            <a:r>
              <a:rPr lang="it-IT" sz="1400" i="1" dirty="0" err="1" smtClean="0"/>
              <a:t>ertis</a:t>
            </a:r>
            <a:r>
              <a:rPr lang="it-IT" sz="1400" i="1" dirty="0" smtClean="0"/>
              <a:t>) </a:t>
            </a:r>
            <a:r>
              <a:rPr lang="it-IT" sz="1400" i="1" dirty="0" err="1" smtClean="0"/>
              <a:t>lib</a:t>
            </a:r>
            <a:r>
              <a:rPr lang="it-IT" sz="1400" i="1" dirty="0" smtClean="0"/>
              <a:t>(</a:t>
            </a:r>
            <a:r>
              <a:rPr lang="it-IT" sz="1400" i="1" dirty="0" err="1" smtClean="0"/>
              <a:t>ertabusque</a:t>
            </a:r>
            <a:r>
              <a:rPr lang="it-IT" sz="1400" i="1" dirty="0" smtClean="0"/>
              <a:t>) </a:t>
            </a:r>
            <a:r>
              <a:rPr lang="it-IT" sz="1400" i="1" dirty="0" err="1" smtClean="0"/>
              <a:t>posterisque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eorum</a:t>
            </a:r>
            <a:r>
              <a:rPr lang="it-IT" sz="1400" i="1" dirty="0" smtClean="0"/>
              <a:t> / [in </a:t>
            </a:r>
            <a:r>
              <a:rPr lang="it-IT" sz="1400" i="1" dirty="0" err="1" smtClean="0"/>
              <a:t>fro</a:t>
            </a:r>
            <a:r>
              <a:rPr lang="it-IT" sz="1400" i="1" dirty="0" smtClean="0"/>
              <a:t>]</a:t>
            </a:r>
            <a:r>
              <a:rPr lang="it-IT" sz="1400" i="1" dirty="0" err="1" smtClean="0"/>
              <a:t>nte</a:t>
            </a:r>
            <a:r>
              <a:rPr lang="it-IT" sz="1400" i="1" dirty="0" smtClean="0"/>
              <a:t> p(</a:t>
            </a:r>
            <a:r>
              <a:rPr lang="it-IT" sz="1400" i="1" dirty="0" err="1" smtClean="0"/>
              <a:t>edes</a:t>
            </a:r>
            <a:r>
              <a:rPr lang="it-IT" sz="1400" i="1" dirty="0" smtClean="0"/>
              <a:t>) XVIII in agro p(</a:t>
            </a:r>
            <a:r>
              <a:rPr lang="it-IT" sz="1400" i="1" dirty="0" err="1" smtClean="0"/>
              <a:t>edes</a:t>
            </a:r>
            <a:r>
              <a:rPr lang="it-IT" sz="1400" i="1" dirty="0" smtClean="0"/>
              <a:t>) XVII</a:t>
            </a:r>
            <a:endParaRPr lang="it-IT" sz="1400" i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403648" y="1124744"/>
          <a:ext cx="62281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93779" y="548680"/>
            <a:ext cx="739497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 smtClean="0"/>
              <a:t>Jewish</a:t>
            </a:r>
            <a:r>
              <a:rPr lang="it-IT" sz="1400" dirty="0" smtClean="0"/>
              <a:t> </a:t>
            </a:r>
            <a:r>
              <a:rPr lang="it-IT" sz="1400" dirty="0" err="1" smtClean="0"/>
              <a:t>inscriptions</a:t>
            </a:r>
            <a:r>
              <a:rPr lang="it-IT" sz="1400" dirty="0" smtClean="0"/>
              <a:t> </a:t>
            </a:r>
            <a:r>
              <a:rPr lang="it-IT" sz="1400" dirty="0" err="1" smtClean="0"/>
              <a:t>collected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main</a:t>
            </a:r>
            <a:r>
              <a:rPr lang="it-IT" sz="1400" dirty="0" smtClean="0"/>
              <a:t> </a:t>
            </a:r>
            <a:r>
              <a:rPr lang="it-IT" sz="1400" dirty="0" err="1" smtClean="0"/>
              <a:t>epigraphic</a:t>
            </a:r>
            <a:r>
              <a:rPr lang="it-IT" sz="1400" dirty="0" smtClean="0"/>
              <a:t> </a:t>
            </a:r>
            <a:r>
              <a:rPr lang="it-IT" sz="1400" i="1" dirty="0" err="1" smtClean="0"/>
              <a:t>corpora</a:t>
            </a:r>
            <a:r>
              <a:rPr lang="it-IT" sz="1400" i="1" dirty="0" smtClean="0"/>
              <a:t> </a:t>
            </a:r>
            <a:r>
              <a:rPr lang="it-IT" sz="1400" dirty="0" smtClean="0"/>
              <a:t>(</a:t>
            </a:r>
            <a:r>
              <a:rPr lang="it-IT" sz="1400" dirty="0" err="1" smtClean="0"/>
              <a:t>relating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the Roman Empire</a:t>
            </a:r>
            <a:r>
              <a:rPr lang="it-IT" sz="1400" i="1" dirty="0" smtClean="0"/>
              <a:t>)</a:t>
            </a:r>
          </a:p>
          <a:p>
            <a:pPr algn="ctr"/>
            <a:r>
              <a:rPr lang="it-IT" sz="1400" dirty="0" smtClean="0"/>
              <a:t>GENERAL DISTRIBUTION</a:t>
            </a:r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LATE ANTIQUITY</a:t>
            </a:r>
            <a:endParaRPr lang="it-IT" sz="1400" dirty="0"/>
          </a:p>
        </p:txBody>
      </p:sp>
      <p:graphicFrame>
        <p:nvGraphicFramePr>
          <p:cNvPr id="6" name="Grafico 5"/>
          <p:cNvGraphicFramePr/>
          <p:nvPr/>
        </p:nvGraphicFramePr>
        <p:xfrm>
          <a:off x="1403648" y="4437112"/>
          <a:ext cx="622818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548680"/>
            <a:ext cx="36358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/>
              <a:t>Beth</a:t>
            </a:r>
            <a:r>
              <a:rPr lang="it-IT" sz="1400" dirty="0"/>
              <a:t> </a:t>
            </a:r>
            <a:r>
              <a:rPr lang="it-IT" sz="1400" dirty="0" err="1"/>
              <a:t>She</a:t>
            </a:r>
            <a:r>
              <a:rPr lang="it-IT" sz="1400" dirty="0"/>
              <a:t>’</a:t>
            </a:r>
            <a:r>
              <a:rPr lang="it-IT" sz="1400" dirty="0" err="1"/>
              <a:t>arim</a:t>
            </a:r>
            <a:r>
              <a:rPr lang="it-IT" sz="1400" dirty="0"/>
              <a:t>. </a:t>
            </a:r>
            <a:r>
              <a:rPr lang="it-IT" sz="1400" dirty="0" smtClean="0"/>
              <a:t> </a:t>
            </a:r>
            <a:r>
              <a:rPr lang="it-IT" sz="1400" dirty="0" err="1" smtClean="0"/>
              <a:t>Acclamatory</a:t>
            </a:r>
            <a:r>
              <a:rPr lang="it-IT" sz="1400" dirty="0" smtClean="0"/>
              <a:t> graffito</a:t>
            </a:r>
          </a:p>
          <a:p>
            <a:r>
              <a:rPr lang="it-IT" sz="1400" dirty="0" smtClean="0"/>
              <a:t>(</a:t>
            </a:r>
            <a:r>
              <a:rPr lang="it-IT" sz="1400" dirty="0" err="1"/>
              <a:t>Schwabe</a:t>
            </a:r>
            <a:r>
              <a:rPr lang="it-IT" sz="1400" dirty="0"/>
              <a:t> – </a:t>
            </a:r>
            <a:r>
              <a:rPr lang="it-IT" sz="1400" dirty="0" err="1"/>
              <a:t>Lifshitz</a:t>
            </a:r>
            <a:r>
              <a:rPr lang="it-IT" sz="1400" dirty="0"/>
              <a:t> 1974, n. 193</a:t>
            </a:r>
            <a:r>
              <a:rPr lang="it-IT" sz="1400" dirty="0" smtClean="0"/>
              <a:t>).</a:t>
            </a:r>
          </a:p>
          <a:p>
            <a:r>
              <a:rPr lang="el-GR" sz="1400" dirty="0" smtClean="0"/>
              <a:t> </a:t>
            </a:r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r>
              <a:rPr lang="el-GR" sz="1400" dirty="0" smtClean="0"/>
              <a:t>θαρσῖτε</a:t>
            </a:r>
            <a:r>
              <a:rPr lang="it-IT" sz="1400" dirty="0" smtClean="0"/>
              <a:t> / </a:t>
            </a:r>
            <a:r>
              <a:rPr lang="el-GR" sz="1400" dirty="0" smtClean="0"/>
              <a:t>πατέρες ὅσιοι·</a:t>
            </a:r>
            <a:r>
              <a:rPr lang="it-IT" sz="1400" dirty="0" smtClean="0"/>
              <a:t> / </a:t>
            </a:r>
            <a:r>
              <a:rPr lang="el-GR" sz="1400" dirty="0" smtClean="0"/>
              <a:t>οὐδὶς ἀθάνατος</a:t>
            </a:r>
            <a:endParaRPr lang="it-IT" sz="1400" dirty="0" smtClean="0"/>
          </a:p>
          <a:p>
            <a:endParaRPr lang="en-US" sz="1400" i="1" dirty="0" smtClean="0"/>
          </a:p>
          <a:p>
            <a:r>
              <a:rPr lang="en-US" sz="1400" i="1" dirty="0" smtClean="0"/>
              <a:t>Be of good courage, pious parents ! No one is immortal.</a:t>
            </a:r>
            <a:endParaRPr lang="it-IT" sz="1400" i="1" dirty="0"/>
          </a:p>
        </p:txBody>
      </p:sp>
      <p:pic>
        <p:nvPicPr>
          <p:cNvPr id="27652" name="Picture 4" descr="DSC07309"/>
          <p:cNvPicPr>
            <a:picLocks noChangeAspect="1" noChangeArrowheads="1"/>
          </p:cNvPicPr>
          <p:nvPr/>
        </p:nvPicPr>
        <p:blipFill>
          <a:blip r:embed="rId3" cstate="print">
            <a:lum bright="42000" contrast="6000"/>
          </a:blip>
          <a:srcRect l="12500" t="33333" r="12500" b="26666"/>
          <a:stretch>
            <a:fillRect/>
          </a:stretch>
        </p:blipFill>
        <p:spPr bwMode="auto">
          <a:xfrm>
            <a:off x="0" y="1124744"/>
            <a:ext cx="9144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54868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400" dirty="0" err="1"/>
              <a:t>Beth</a:t>
            </a:r>
            <a:r>
              <a:rPr lang="it-IT" sz="1400" dirty="0"/>
              <a:t> </a:t>
            </a:r>
            <a:r>
              <a:rPr lang="it-IT" sz="1400" dirty="0" err="1" smtClean="0"/>
              <a:t>She</a:t>
            </a:r>
            <a:r>
              <a:rPr lang="it-IT" sz="1400" dirty="0" smtClean="0"/>
              <a:t>’</a:t>
            </a:r>
            <a:r>
              <a:rPr lang="it-IT" sz="1400" dirty="0" err="1" smtClean="0"/>
              <a:t>arim</a:t>
            </a:r>
            <a:r>
              <a:rPr lang="it-IT" sz="1400" dirty="0" smtClean="0"/>
              <a:t>, Galilee, Israel. </a:t>
            </a:r>
          </a:p>
          <a:p>
            <a:r>
              <a:rPr lang="it-IT" sz="1400" smtClean="0"/>
              <a:t>Marble sarcophagus with Leda and the swan</a:t>
            </a:r>
            <a:endParaRPr lang="it-IT" sz="1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300" name="Picture 4" descr="Risultati immagini per beth she'arim sarcopha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102846" cy="458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26" descr="DSC07548"/>
          <p:cNvPicPr>
            <a:picLocks noChangeAspect="1" noChangeArrowheads="1"/>
          </p:cNvPicPr>
          <p:nvPr/>
        </p:nvPicPr>
        <p:blipFill>
          <a:blip r:embed="rId3" cstate="print"/>
          <a:srcRect t="27499" b="39166"/>
          <a:stretch>
            <a:fillRect/>
          </a:stretch>
        </p:blipFill>
        <p:spPr bwMode="auto">
          <a:xfrm>
            <a:off x="1066800" y="76200"/>
            <a:ext cx="6705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5" name="Picture 1027" descr="DSC07549"/>
          <p:cNvPicPr>
            <a:picLocks noChangeAspect="1" noChangeArrowheads="1"/>
          </p:cNvPicPr>
          <p:nvPr/>
        </p:nvPicPr>
        <p:blipFill>
          <a:blip r:embed="rId4" cstate="print"/>
          <a:srcRect t="20833" b="28334"/>
          <a:stretch>
            <a:fillRect/>
          </a:stretch>
        </p:blipFill>
        <p:spPr bwMode="auto">
          <a:xfrm>
            <a:off x="76200" y="1828800"/>
            <a:ext cx="9067800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116" name="Text Box 1028"/>
          <p:cNvSpPr txBox="1">
            <a:spLocks noChangeArrowheads="1"/>
          </p:cNvSpPr>
          <p:nvPr/>
        </p:nvSpPr>
        <p:spPr bwMode="auto">
          <a:xfrm>
            <a:off x="76200" y="5288340"/>
            <a:ext cx="90678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dirty="0" err="1" smtClean="0"/>
              <a:t>Rome</a:t>
            </a:r>
            <a:r>
              <a:rPr lang="it-IT" sz="1400" dirty="0" smtClean="0"/>
              <a:t>, </a:t>
            </a:r>
            <a:r>
              <a:rPr lang="it-IT" sz="1400" dirty="0" err="1" smtClean="0"/>
              <a:t>from</a:t>
            </a:r>
            <a:r>
              <a:rPr lang="it-IT" sz="1400" dirty="0" smtClean="0"/>
              <a:t> porta </a:t>
            </a:r>
            <a:r>
              <a:rPr lang="it-IT" sz="1400" dirty="0"/>
              <a:t>s. Sebastiano </a:t>
            </a:r>
            <a:r>
              <a:rPr lang="it-IT" sz="1400" dirty="0" smtClean="0"/>
              <a:t>(</a:t>
            </a:r>
            <a:r>
              <a:rPr lang="it-IT" sz="1400" dirty="0" err="1" smtClean="0"/>
              <a:t>now</a:t>
            </a:r>
            <a:r>
              <a:rPr lang="it-IT" sz="1400" dirty="0" smtClean="0"/>
              <a:t> in Museo </a:t>
            </a:r>
            <a:r>
              <a:rPr lang="it-IT" sz="1400" dirty="0"/>
              <a:t>Nazionale delle </a:t>
            </a:r>
            <a:r>
              <a:rPr lang="it-IT" sz="1400" dirty="0" smtClean="0"/>
              <a:t>Terme di Diocleziano)</a:t>
            </a:r>
            <a:endParaRPr lang="it-IT" sz="1400" dirty="0"/>
          </a:p>
          <a:p>
            <a:r>
              <a:rPr lang="it-IT" sz="1400" dirty="0" err="1" smtClean="0"/>
              <a:t>Sarcophagus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i="1" dirty="0" err="1" smtClean="0"/>
              <a:t>Faustina</a:t>
            </a:r>
            <a:r>
              <a:rPr lang="it-IT" sz="1400" i="1" dirty="0" smtClean="0"/>
              <a:t> </a:t>
            </a:r>
            <a:r>
              <a:rPr lang="it-IT" sz="1400" dirty="0"/>
              <a:t>(</a:t>
            </a:r>
            <a:r>
              <a:rPr lang="it-IT" sz="1400" i="1" dirty="0"/>
              <a:t>JIWE</a:t>
            </a:r>
            <a:r>
              <a:rPr lang="it-IT" sz="1400" dirty="0"/>
              <a:t>, 2, </a:t>
            </a:r>
            <a:r>
              <a:rPr lang="it-IT" sz="1400" dirty="0" smtClean="0"/>
              <a:t>535) </a:t>
            </a:r>
            <a:r>
              <a:rPr lang="it-IT" sz="1400" dirty="0" err="1" smtClean="0"/>
              <a:t>with</a:t>
            </a:r>
            <a:r>
              <a:rPr lang="it-IT" sz="1400" dirty="0" smtClean="0"/>
              <a:t> </a:t>
            </a:r>
            <a:r>
              <a:rPr lang="it-IT" sz="1400" dirty="0" err="1" smtClean="0"/>
              <a:t>Hebrew</a:t>
            </a:r>
            <a:r>
              <a:rPr lang="it-IT" sz="1400" dirty="0" smtClean="0"/>
              <a:t> </a:t>
            </a:r>
            <a:r>
              <a:rPr lang="it-IT" sz="1400" dirty="0" err="1" smtClean="0"/>
              <a:t>acclamation</a:t>
            </a:r>
            <a:r>
              <a:rPr lang="it-IT" sz="1400" dirty="0" smtClean="0"/>
              <a:t> (</a:t>
            </a:r>
            <a:r>
              <a:rPr lang="it-IT" sz="1400" i="1" dirty="0" err="1" smtClean="0"/>
              <a:t>shalom</a:t>
            </a:r>
            <a:r>
              <a:rPr lang="it-IT" sz="1400" dirty="0" smtClean="0"/>
              <a:t>) and the </a:t>
            </a:r>
            <a:r>
              <a:rPr lang="it-IT" sz="1400" dirty="0" err="1" smtClean="0"/>
              <a:t>figures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i="1" dirty="0" err="1" smtClean="0"/>
              <a:t>lulav</a:t>
            </a:r>
            <a:r>
              <a:rPr lang="it-IT" sz="1400" i="1" dirty="0" smtClean="0"/>
              <a:t>, menorah, </a:t>
            </a:r>
            <a:r>
              <a:rPr lang="it-IT" sz="1400" i="1" dirty="0" err="1" smtClean="0"/>
              <a:t>shofar</a:t>
            </a:r>
            <a:r>
              <a:rPr lang="it-IT" sz="1400" i="1" dirty="0" smtClean="0"/>
              <a:t>. </a:t>
            </a:r>
          </a:p>
          <a:p>
            <a:endParaRPr lang="it-IT" sz="1400" dirty="0" smtClean="0"/>
          </a:p>
          <a:p>
            <a:r>
              <a:rPr lang="it-IT" sz="1400" dirty="0" err="1" smtClean="0"/>
              <a:t>ἐνθάδε</a:t>
            </a:r>
            <a:r>
              <a:rPr lang="it-IT" sz="1400" dirty="0" smtClean="0"/>
              <a:t> κεῖ/</a:t>
            </a:r>
            <a:r>
              <a:rPr lang="it-IT" sz="1400" dirty="0" err="1" smtClean="0"/>
              <a:t>ται</a:t>
            </a:r>
            <a:r>
              <a:rPr lang="it-IT" sz="1400" dirty="0" smtClean="0"/>
              <a:t> </a:t>
            </a:r>
            <a:r>
              <a:rPr lang="it-IT" sz="1400" dirty="0" err="1" smtClean="0"/>
              <a:t>Φαυστῖνα</a:t>
            </a:r>
            <a:r>
              <a:rPr lang="it-IT" sz="1400" dirty="0" smtClean="0"/>
              <a:t> ((</a:t>
            </a:r>
            <a:r>
              <a:rPr lang="it-IT" sz="1400" dirty="0" err="1" smtClean="0"/>
              <a:t>shofar</a:t>
            </a:r>
            <a:r>
              <a:rPr lang="it-IT" sz="1400" dirty="0" smtClean="0"/>
              <a:t>)) ((menorah)) ((</a:t>
            </a:r>
            <a:r>
              <a:rPr lang="it-IT" sz="1400" dirty="0" err="1" smtClean="0"/>
              <a:t>lulav</a:t>
            </a:r>
            <a:r>
              <a:rPr lang="it-IT" sz="1400" dirty="0" smtClean="0"/>
              <a:t>)) </a:t>
            </a:r>
            <a:r>
              <a:rPr lang="he-IL" sz="1400" smtClean="0">
                <a:cs typeface="+mj-cs"/>
              </a:rPr>
              <a:t>שלומ</a:t>
            </a:r>
            <a:r>
              <a:rPr lang="it-IT" sz="1400" smtClean="0"/>
              <a:t>.</a:t>
            </a:r>
          </a:p>
          <a:p>
            <a:r>
              <a:rPr lang="it-IT" sz="1400" i="1" smtClean="0"/>
              <a:t>Here lies Faustina. Peace.</a:t>
            </a:r>
            <a:endParaRPr lang="it-IT" sz="1400" i="1" dirty="0" smtClean="0"/>
          </a:p>
        </p:txBody>
      </p:sp>
      <p:sp>
        <p:nvSpPr>
          <p:cNvPr id="90117" name="Rectangle 1029"/>
          <p:cNvSpPr>
            <a:spLocks noChangeArrowheads="1"/>
          </p:cNvSpPr>
          <p:nvPr/>
        </p:nvSpPr>
        <p:spPr bwMode="auto">
          <a:xfrm>
            <a:off x="3962400" y="76200"/>
            <a:ext cx="3810000" cy="1600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DSC07396"/>
          <p:cNvPicPr>
            <a:picLocks noChangeAspect="1" noChangeArrowheads="1"/>
          </p:cNvPicPr>
          <p:nvPr/>
        </p:nvPicPr>
        <p:blipFill>
          <a:blip r:embed="rId3" cstate="print">
            <a:lum bright="18000" contrast="40000"/>
          </a:blip>
          <a:srcRect l="7500" t="19167" r="6250" b="24167"/>
          <a:stretch>
            <a:fillRect/>
          </a:stretch>
        </p:blipFill>
        <p:spPr bwMode="auto">
          <a:xfrm>
            <a:off x="1314862" y="2492896"/>
            <a:ext cx="4862229" cy="239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5013176"/>
            <a:ext cx="8676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i="1" dirty="0" err="1" smtClean="0"/>
              <a:t>Hammath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Tiberias</a:t>
            </a:r>
            <a:r>
              <a:rPr lang="it-IT" sz="1400" dirty="0" smtClean="0"/>
              <a:t>, </a:t>
            </a:r>
            <a:r>
              <a:rPr lang="it-IT" sz="1400" dirty="0" err="1" smtClean="0"/>
              <a:t>synagogue</a:t>
            </a:r>
            <a:r>
              <a:rPr lang="it-IT" sz="1400" dirty="0" smtClean="0"/>
              <a:t>. </a:t>
            </a:r>
          </a:p>
          <a:p>
            <a:r>
              <a:rPr lang="it-IT" sz="1400" dirty="0" err="1" smtClean="0"/>
              <a:t>Mosaic</a:t>
            </a:r>
            <a:r>
              <a:rPr lang="it-IT" sz="1400" dirty="0" smtClean="0"/>
              <a:t> </a:t>
            </a:r>
            <a:r>
              <a:rPr lang="it-IT" sz="1400" dirty="0" err="1" smtClean="0"/>
              <a:t>inscription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floor</a:t>
            </a:r>
            <a:r>
              <a:rPr lang="it-IT" sz="1400" dirty="0" smtClean="0"/>
              <a:t> </a:t>
            </a:r>
            <a:r>
              <a:rPr lang="it-IT" sz="1400" dirty="0" err="1" smtClean="0"/>
              <a:t>mentioning</a:t>
            </a:r>
            <a:r>
              <a:rPr lang="it-IT" sz="1400" dirty="0" smtClean="0"/>
              <a:t> the building </a:t>
            </a:r>
            <a:r>
              <a:rPr lang="it-IT" sz="1400" dirty="0" err="1" smtClean="0"/>
              <a:t>of</a:t>
            </a:r>
            <a:r>
              <a:rPr lang="it-IT" sz="1400" dirty="0" smtClean="0"/>
              <a:t> the </a:t>
            </a:r>
            <a:r>
              <a:rPr lang="it-IT" sz="1400" dirty="0" err="1" smtClean="0"/>
              <a:t>porch</a:t>
            </a:r>
            <a:r>
              <a:rPr lang="it-IT" sz="1400" dirty="0" smtClean="0"/>
              <a:t>, </a:t>
            </a:r>
            <a:r>
              <a:rPr lang="it-IT" sz="1400" dirty="0" err="1" smtClean="0"/>
              <a:t>with</a:t>
            </a:r>
            <a:r>
              <a:rPr lang="it-IT" sz="1400" dirty="0" smtClean="0"/>
              <a:t> </a:t>
            </a:r>
            <a:r>
              <a:rPr lang="it-IT" sz="1400" dirty="0" err="1" smtClean="0"/>
              <a:t>final</a:t>
            </a:r>
            <a:r>
              <a:rPr lang="it-IT" sz="1400" dirty="0" smtClean="0"/>
              <a:t> </a:t>
            </a:r>
            <a:r>
              <a:rPr lang="it-IT" sz="1400" dirty="0" err="1" smtClean="0"/>
              <a:t>Hebrew</a:t>
            </a:r>
            <a:r>
              <a:rPr lang="it-IT" sz="1400" dirty="0" smtClean="0"/>
              <a:t> </a:t>
            </a:r>
            <a:r>
              <a:rPr lang="it-IT" sz="1400" dirty="0" err="1" smtClean="0"/>
              <a:t>acclamations</a:t>
            </a:r>
            <a:r>
              <a:rPr lang="it-IT" sz="1400" dirty="0" smtClean="0"/>
              <a:t> </a:t>
            </a:r>
            <a:r>
              <a:rPr lang="it-IT" sz="1400" i="1" dirty="0" smtClean="0"/>
              <a:t>amen (</a:t>
            </a:r>
            <a:r>
              <a:rPr lang="it-IT" sz="1400" dirty="0" smtClean="0"/>
              <a:t>in </a:t>
            </a:r>
            <a:r>
              <a:rPr lang="it-IT" sz="1400" dirty="0" err="1" smtClean="0"/>
              <a:t>Greek</a:t>
            </a:r>
            <a:r>
              <a:rPr lang="it-IT" sz="1400" dirty="0" smtClean="0"/>
              <a:t> </a:t>
            </a:r>
            <a:r>
              <a:rPr lang="it-IT" sz="1400" dirty="0" err="1" smtClean="0"/>
              <a:t>writing</a:t>
            </a:r>
            <a:r>
              <a:rPr lang="it-IT" sz="1400" dirty="0" smtClean="0"/>
              <a:t>) and </a:t>
            </a:r>
            <a:r>
              <a:rPr lang="it-IT" sz="1400" i="1" dirty="0" err="1" smtClean="0"/>
              <a:t>shalom</a:t>
            </a:r>
            <a:r>
              <a:rPr lang="it-IT" sz="1400" i="1" dirty="0" smtClean="0"/>
              <a:t> (</a:t>
            </a:r>
            <a:r>
              <a:rPr lang="it-IT" sz="1400" dirty="0" smtClean="0"/>
              <a:t>in </a:t>
            </a:r>
            <a:r>
              <a:rPr lang="it-IT" sz="1400" dirty="0" err="1" smtClean="0"/>
              <a:t>Hebrew</a:t>
            </a:r>
            <a:r>
              <a:rPr lang="it-IT" sz="1400" dirty="0" smtClean="0"/>
              <a:t> </a:t>
            </a:r>
            <a:r>
              <a:rPr lang="it-IT" sz="1400" dirty="0" err="1" smtClean="0"/>
              <a:t>writing</a:t>
            </a:r>
            <a:r>
              <a:rPr lang="it-IT" sz="1400" dirty="0" smtClean="0"/>
              <a:t>)</a:t>
            </a:r>
          </a:p>
          <a:p>
            <a:r>
              <a:rPr lang="it-IT" sz="1400" dirty="0" smtClean="0"/>
              <a:t>4th-5th cent. CE</a:t>
            </a:r>
          </a:p>
          <a:p>
            <a:r>
              <a:rPr lang="it-IT" sz="1400" dirty="0" smtClean="0"/>
              <a:t>(</a:t>
            </a:r>
            <a:r>
              <a:rPr lang="it-IT" sz="1400" dirty="0" err="1" smtClean="0"/>
              <a:t>See</a:t>
            </a:r>
            <a:r>
              <a:rPr lang="it-IT" sz="1400" dirty="0" smtClean="0"/>
              <a:t> M. </a:t>
            </a:r>
            <a:r>
              <a:rPr lang="it-IT" sz="1400" dirty="0" err="1" smtClean="0"/>
              <a:t>Dothan</a:t>
            </a:r>
            <a:r>
              <a:rPr lang="it-IT" sz="1400" dirty="0" smtClean="0"/>
              <a:t>,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Hammath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Tiberias</a:t>
            </a:r>
            <a:r>
              <a:rPr lang="it-IT" sz="1400" i="1" dirty="0" smtClean="0"/>
              <a:t>. </a:t>
            </a:r>
            <a:r>
              <a:rPr lang="en-US" sz="1400" i="1" dirty="0" smtClean="0"/>
              <a:t>Early Synagogues and the Hellenistic and Roman remains, </a:t>
            </a:r>
            <a:r>
              <a:rPr lang="en-US" sz="1400" dirty="0" smtClean="0"/>
              <a:t>Jerusalem</a:t>
            </a:r>
            <a:r>
              <a:rPr lang="en-US" sz="1400" i="1" dirty="0" smtClean="0"/>
              <a:t> </a:t>
            </a:r>
            <a:r>
              <a:rPr lang="en-US" sz="1400" dirty="0" smtClean="0"/>
              <a:t>1983, pp. 60-62, n. 3, pls. 18.1, 21.3; 35.4)</a:t>
            </a:r>
            <a:endParaRPr lang="it-IT" sz="1400" i="1" dirty="0"/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555776" y="3789040"/>
            <a:ext cx="4248472" cy="79208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226" name="Picture 2" descr="C:\Users\A&amp;D&amp;F&amp;L\Dropbox\01, Lavori in corso\2016, 11, Utrecht (Ebraismo)\Tiberias-Inscription-Greek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1115616" y="548680"/>
            <a:ext cx="6624736" cy="4416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afico 2"/>
          <p:cNvGraphicFramePr/>
          <p:nvPr/>
        </p:nvGraphicFramePr>
        <p:xfrm>
          <a:off x="1115616" y="1196752"/>
          <a:ext cx="6984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547664" y="1988840"/>
            <a:ext cx="3672408" cy="3816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i="1" cap="small" dirty="0" smtClean="0">
                <a:solidFill>
                  <a:schemeClr val="bg1">
                    <a:lumMod val="50000"/>
                  </a:schemeClr>
                </a:solidFill>
              </a:rPr>
              <a:t>Letters in the Dust – The Epigraphy, Archaeology and Conservation of Medieval Jewish Cemeteries</a:t>
            </a:r>
            <a:endParaRPr lang="it-IT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000" cap="small" dirty="0" smtClean="0">
                <a:solidFill>
                  <a:schemeClr val="bg1">
                    <a:lumMod val="50000"/>
                  </a:schemeClr>
                </a:solidFill>
              </a:rPr>
              <a:t>(7-8 November 2016, Utrecht University, Utrecht, The Netherlands)</a:t>
            </a:r>
            <a:endParaRPr lang="it-IT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755577" y="1087821"/>
          <a:ext cx="7776864" cy="46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2483768" y="105273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b="1" smtClean="0">
                <a:latin typeface="+mn-lt"/>
                <a:cs typeface="Arial" pitchFamily="34" charset="0"/>
              </a:rPr>
              <a:t>Venusia, Jewish catacombs</a:t>
            </a:r>
          </a:p>
          <a:p>
            <a:pPr algn="ctr"/>
            <a:r>
              <a:rPr lang="en-US" sz="1050" b="1" smtClean="0">
                <a:latin typeface="+mn-lt"/>
                <a:cs typeface="Arial" pitchFamily="34" charset="0"/>
              </a:rPr>
              <a:t>Origin of the names (% on single time-span)</a:t>
            </a:r>
            <a:endParaRPr lang="it-IT" sz="1050" b="1">
              <a:latin typeface="+mn-lt"/>
              <a:cs typeface="Arial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372200" y="1700808"/>
            <a:ext cx="1656184" cy="36724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23026</TotalTime>
  <Words>608</Words>
  <Application>Microsoft Office PowerPoint</Application>
  <PresentationFormat>Presentazione su schermo (4:3)</PresentationFormat>
  <Paragraphs>103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Dip. Studi classici e cristiani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AEF</dc:creator>
  <cp:lastModifiedBy>AEF</cp:lastModifiedBy>
  <cp:revision>306</cp:revision>
  <dcterms:created xsi:type="dcterms:W3CDTF">2006-09-06T10:04:01Z</dcterms:created>
  <dcterms:modified xsi:type="dcterms:W3CDTF">2016-11-17T13:56:10Z</dcterms:modified>
</cp:coreProperties>
</file>