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F72DCF-2FCA-4B30-9DF2-EC40119204B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D4CFAC-03DE-4215-854E-4899D41E08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136" y="5229200"/>
            <a:ext cx="3016424" cy="720080"/>
          </a:xfrm>
        </p:spPr>
        <p:txBody>
          <a:bodyPr/>
          <a:lstStyle/>
          <a:p>
            <a:pPr algn="l"/>
            <a:r>
              <a:rPr lang="en-US" sz="2400" b="1" dirty="0" smtClean="0"/>
              <a:t>Ortal-</a:t>
            </a:r>
            <a:r>
              <a:rPr lang="en-US" sz="2400" b="1" dirty="0"/>
              <a:t>P</a:t>
            </a:r>
            <a:r>
              <a:rPr lang="en-US" sz="2400" b="1" dirty="0" smtClean="0"/>
              <a:t>az </a:t>
            </a:r>
            <a:r>
              <a:rPr lang="en-US" sz="2400" b="1" dirty="0" smtClean="0"/>
              <a:t>Saar</a:t>
            </a:r>
            <a:endParaRPr lang="en-US" b="1" dirty="0" smtClean="0"/>
          </a:p>
          <a:p>
            <a:pPr algn="l"/>
            <a:r>
              <a:rPr lang="en-US" spc="0" dirty="0" smtClean="0"/>
              <a:t>Utrecht University</a:t>
            </a:r>
            <a:endParaRPr lang="en-US" spc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3528392"/>
          </a:xfrm>
        </p:spPr>
        <p:txBody>
          <a:bodyPr>
            <a:noAutofit/>
          </a:bodyPr>
          <a:lstStyle/>
          <a:p>
            <a:r>
              <a:rPr lang="en-US" sz="8800" b="1" i="0" u="none" strike="noStrike" baseline="0" dirty="0" smtClean="0">
                <a:solidFill>
                  <a:srgbClr val="003300"/>
                </a:solidFill>
                <a:latin typeface="Garamond" panose="02020404030301010803" pitchFamily="18" charset="0"/>
              </a:rPr>
              <a:t>PEACE</a:t>
            </a:r>
            <a:r>
              <a:rPr lang="en-US" sz="8800" b="1" i="0" u="none" strike="noStrike" baseline="0" dirty="0" smtClean="0">
                <a:solidFill>
                  <a:srgbClr val="003300"/>
                </a:solidFill>
                <a:latin typeface="Garamond-Bold"/>
              </a:rPr>
              <a:t> </a:t>
            </a:r>
            <a:br>
              <a:rPr lang="en-US" sz="8800" b="1" i="0" u="none" strike="noStrike" baseline="0" dirty="0" smtClean="0">
                <a:solidFill>
                  <a:srgbClr val="003300"/>
                </a:solidFill>
                <a:latin typeface="Garamond-Bold"/>
              </a:rPr>
            </a:br>
            <a:r>
              <a:rPr lang="en-US" sz="2400" b="1" i="0" u="none" strike="noStrike" baseline="0" dirty="0" smtClean="0">
                <a:solidFill>
                  <a:srgbClr val="003300"/>
                </a:solidFill>
                <a:latin typeface="Garamond-Bold"/>
              </a:rPr>
              <a:t/>
            </a:r>
            <a:br>
              <a:rPr lang="en-US" sz="2400" b="1" i="0" u="none" strike="noStrike" baseline="0" dirty="0" smtClean="0">
                <a:solidFill>
                  <a:srgbClr val="003300"/>
                </a:solidFill>
                <a:latin typeface="Garamond-Bold"/>
              </a:rPr>
            </a:br>
            <a:r>
              <a:rPr lang="en-US" sz="3200" b="1" i="0" u="none" strike="noStrike" baseline="0" dirty="0" smtClean="0">
                <a:solidFill>
                  <a:srgbClr val="003300"/>
                </a:solidFill>
                <a:latin typeface="Garamond-Bold"/>
              </a:rPr>
              <a:t>P</a:t>
            </a:r>
            <a: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  <a:t>ortal of </a:t>
            </a:r>
            <a:r>
              <a:rPr lang="en-US" sz="3200" b="1" i="0" u="none" strike="noStrike" baseline="0" dirty="0" smtClean="0">
                <a:solidFill>
                  <a:srgbClr val="003300"/>
                </a:solidFill>
                <a:latin typeface="Garamond-Bold"/>
              </a:rPr>
              <a:t>E</a:t>
            </a:r>
            <a: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  <a:t>pigraphy, </a:t>
            </a:r>
            <a:r>
              <a:rPr lang="en-US" sz="3200" b="1" i="0" u="none" strike="noStrike" baseline="0" dirty="0" smtClean="0">
                <a:solidFill>
                  <a:srgbClr val="003300"/>
                </a:solidFill>
                <a:latin typeface="Garamond-Bold"/>
              </a:rPr>
              <a:t>A</a:t>
            </a:r>
            <a: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  <a:t>rchaeology, </a:t>
            </a:r>
            <a:r>
              <a:rPr lang="en-US" sz="3200" b="1" i="0" u="none" strike="noStrike" baseline="0" dirty="0" smtClean="0">
                <a:solidFill>
                  <a:srgbClr val="003300"/>
                </a:solidFill>
                <a:latin typeface="Garamond-Bold"/>
              </a:rPr>
              <a:t>C</a:t>
            </a:r>
            <a: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  <a:t>onservation and </a:t>
            </a:r>
            <a:r>
              <a:rPr lang="en-US" sz="3200" b="1" i="0" u="none" strike="noStrike" baseline="0" dirty="0" smtClean="0">
                <a:solidFill>
                  <a:srgbClr val="003300"/>
                </a:solidFill>
                <a:latin typeface="Garamond-Bold"/>
              </a:rPr>
              <a:t>E</a:t>
            </a:r>
            <a: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  <a:t>ducation </a:t>
            </a:r>
            <a:b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</a:br>
            <a: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  <a:t/>
            </a:r>
            <a:br>
              <a:rPr lang="en-US" sz="3200" b="0" i="0" u="none" strike="noStrike" baseline="0" dirty="0" smtClean="0">
                <a:solidFill>
                  <a:srgbClr val="003300"/>
                </a:solidFill>
                <a:latin typeface="Garamond"/>
              </a:rPr>
            </a:br>
            <a:r>
              <a:rPr lang="en-US" sz="2800" b="0" i="0" u="none" strike="noStrike" baseline="0" dirty="0" smtClean="0">
                <a:solidFill>
                  <a:srgbClr val="003300"/>
                </a:solidFill>
                <a:latin typeface="Garamond"/>
              </a:rPr>
              <a:t>on </a:t>
            </a:r>
            <a:br>
              <a:rPr lang="en-US" sz="2800" b="0" i="0" u="none" strike="noStrike" baseline="0" dirty="0" smtClean="0">
                <a:solidFill>
                  <a:srgbClr val="003300"/>
                </a:solidFill>
                <a:latin typeface="Garamond"/>
              </a:rPr>
            </a:br>
            <a:r>
              <a:rPr lang="en-US" sz="3600" b="0" i="0" u="none" strike="noStrike" baseline="0" dirty="0" smtClean="0">
                <a:solidFill>
                  <a:srgbClr val="003300"/>
                </a:solidFill>
                <a:latin typeface="Garamond"/>
              </a:rPr>
              <a:t>Jewish Funerary Culture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7288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err="1" smtClean="0"/>
              <a:t>Nahon</a:t>
            </a:r>
            <a:r>
              <a:rPr lang="it-IT" sz="2400" dirty="0" smtClean="0"/>
              <a:t> G., </a:t>
            </a:r>
            <a:r>
              <a:rPr lang="it-IT" sz="2400" i="1" dirty="0" err="1" smtClean="0"/>
              <a:t>Inscriptions</a:t>
            </a:r>
            <a:r>
              <a:rPr lang="it-IT" sz="2400" i="1" dirty="0"/>
              <a:t> </a:t>
            </a:r>
            <a:r>
              <a:rPr lang="it-IT" sz="2400" i="1" dirty="0" err="1"/>
              <a:t>hébraïques</a:t>
            </a:r>
            <a:r>
              <a:rPr lang="it-IT" sz="2400" i="1" dirty="0"/>
              <a:t> </a:t>
            </a:r>
            <a:r>
              <a:rPr lang="it-IT" sz="2400" i="1" dirty="0" smtClean="0"/>
              <a:t>et </a:t>
            </a:r>
            <a:r>
              <a:rPr lang="it-IT" sz="2400" i="1" dirty="0" err="1" smtClean="0"/>
              <a:t>juives</a:t>
            </a:r>
            <a:r>
              <a:rPr lang="it-IT" sz="2400" i="1" dirty="0" smtClean="0"/>
              <a:t> de </a:t>
            </a:r>
            <a:r>
              <a:rPr lang="it-IT" sz="2400" i="1" dirty="0"/>
              <a:t>France </a:t>
            </a:r>
            <a:r>
              <a:rPr lang="it-IT" sz="2400" i="1" dirty="0" err="1"/>
              <a:t>médiévale</a:t>
            </a:r>
            <a:r>
              <a:rPr lang="it-IT" sz="2400" i="1" dirty="0"/>
              <a:t> </a:t>
            </a:r>
            <a:r>
              <a:rPr lang="it-IT" sz="2400" dirty="0" smtClean="0"/>
              <a:t>(Collection Franco-</a:t>
            </a:r>
            <a:r>
              <a:rPr lang="it-IT" sz="2400" dirty="0" err="1" smtClean="0"/>
              <a:t>Judaica</a:t>
            </a:r>
            <a:r>
              <a:rPr lang="it-IT" sz="2400" dirty="0" smtClean="0"/>
              <a:t> 12), Paris, 1986.</a:t>
            </a:r>
          </a:p>
          <a:p>
            <a:endParaRPr lang="it-IT" sz="700" dirty="0" smtClean="0"/>
          </a:p>
          <a:p>
            <a:r>
              <a:rPr lang="it-IT" sz="2400" dirty="0" err="1" smtClean="0"/>
              <a:t>Noy</a:t>
            </a:r>
            <a:r>
              <a:rPr lang="it-IT" sz="2400" dirty="0" smtClean="0"/>
              <a:t> D. (ed.), </a:t>
            </a:r>
            <a:r>
              <a:rPr lang="it-IT" sz="2400" i="1" dirty="0" err="1" smtClean="0"/>
              <a:t>Jewish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Inscriptions</a:t>
            </a:r>
            <a:r>
              <a:rPr lang="it-IT" sz="2400" i="1" dirty="0" smtClean="0"/>
              <a:t> of Western Europe</a:t>
            </a:r>
            <a:r>
              <a:rPr lang="it-IT" sz="2400" dirty="0" smtClean="0"/>
              <a:t> (2 </a:t>
            </a:r>
            <a:r>
              <a:rPr lang="it-IT" sz="2400" dirty="0" err="1" smtClean="0"/>
              <a:t>vols</a:t>
            </a:r>
            <a:r>
              <a:rPr lang="it-IT" sz="2400" dirty="0" smtClean="0"/>
              <a:t>), Cambridge, 1991, 1993.</a:t>
            </a:r>
          </a:p>
          <a:p>
            <a:endParaRPr lang="it-IT" sz="700" dirty="0"/>
          </a:p>
          <a:p>
            <a:r>
              <a:rPr lang="it-IT" sz="2400" dirty="0"/>
              <a:t>Amit D. and Stone M., ‘</a:t>
            </a:r>
            <a:r>
              <a:rPr lang="en-US" sz="2400" dirty="0"/>
              <a:t>Report of the Survey of a Medieval Jewish Cemetery in </a:t>
            </a:r>
            <a:r>
              <a:rPr lang="en-US" sz="2400" dirty="0" err="1"/>
              <a:t>Eghegis</a:t>
            </a:r>
            <a:r>
              <a:rPr lang="en-US" sz="2400" dirty="0"/>
              <a:t>, Armenia</a:t>
            </a:r>
            <a:r>
              <a:rPr lang="it-IT" sz="2400" dirty="0"/>
              <a:t>’, </a:t>
            </a:r>
            <a:r>
              <a:rPr lang="it-IT" sz="2400" i="1" dirty="0"/>
              <a:t>Journal of </a:t>
            </a:r>
            <a:r>
              <a:rPr lang="it-IT" sz="2400" i="1" dirty="0" err="1"/>
              <a:t>Jewish</a:t>
            </a:r>
            <a:r>
              <a:rPr lang="it-IT" sz="2400" i="1" dirty="0"/>
              <a:t> </a:t>
            </a:r>
            <a:r>
              <a:rPr lang="it-IT" sz="2400" i="1" dirty="0" err="1"/>
              <a:t>Studies</a:t>
            </a:r>
            <a:r>
              <a:rPr lang="it-IT" sz="2400" dirty="0"/>
              <a:t> 53 (</a:t>
            </a:r>
            <a:r>
              <a:rPr lang="it-IT" sz="2400" dirty="0" smtClean="0"/>
              <a:t>2002).</a:t>
            </a:r>
          </a:p>
          <a:p>
            <a:pPr>
              <a:lnSpc>
                <a:spcPct val="90000"/>
              </a:lnSpc>
            </a:pPr>
            <a:endParaRPr lang="it-IT" sz="700" dirty="0"/>
          </a:p>
          <a:p>
            <a:r>
              <a:rPr lang="es-ES" sz="2400" dirty="0" smtClean="0"/>
              <a:t>Casanovas </a:t>
            </a:r>
            <a:r>
              <a:rPr lang="es-ES" sz="2400" dirty="0"/>
              <a:t>Miró J., </a:t>
            </a:r>
            <a:r>
              <a:rPr lang="es-ES" sz="2400" i="1" dirty="0"/>
              <a:t>Las inscripciones funerarias hebraicas medievales de España</a:t>
            </a:r>
            <a:r>
              <a:rPr lang="es-ES" sz="2400" dirty="0"/>
              <a:t> (</a:t>
            </a:r>
            <a:r>
              <a:rPr lang="es-ES" sz="2400" dirty="0" err="1"/>
              <a:t>Monumenta</a:t>
            </a:r>
            <a:r>
              <a:rPr lang="es-ES" sz="2400" dirty="0"/>
              <a:t> </a:t>
            </a:r>
            <a:r>
              <a:rPr lang="es-ES" sz="2400" dirty="0" err="1"/>
              <a:t>Palaeographica</a:t>
            </a:r>
            <a:r>
              <a:rPr lang="es-ES" sz="2400" dirty="0"/>
              <a:t> </a:t>
            </a:r>
            <a:r>
              <a:rPr lang="es-ES" sz="2400" dirty="0" err="1"/>
              <a:t>Medii</a:t>
            </a:r>
            <a:r>
              <a:rPr lang="es-ES" sz="2400" dirty="0"/>
              <a:t> </a:t>
            </a:r>
            <a:r>
              <a:rPr lang="es-ES" sz="2400" dirty="0" err="1"/>
              <a:t>Aevi</a:t>
            </a:r>
            <a:r>
              <a:rPr lang="es-ES" sz="2400" dirty="0"/>
              <a:t>. </a:t>
            </a:r>
            <a:r>
              <a:rPr lang="it-IT" sz="2400" dirty="0"/>
              <a:t>Series </a:t>
            </a:r>
            <a:r>
              <a:rPr lang="it-IT" sz="2400" dirty="0" err="1"/>
              <a:t>Hebraica</a:t>
            </a:r>
            <a:r>
              <a:rPr lang="it-IT" sz="2400" dirty="0"/>
              <a:t>. 4.1), </a:t>
            </a:r>
            <a:r>
              <a:rPr lang="it-IT" sz="2400" dirty="0" err="1"/>
              <a:t>Barcelona</a:t>
            </a:r>
            <a:r>
              <a:rPr lang="it-IT" sz="2400" dirty="0"/>
              <a:t>, 2004</a:t>
            </a:r>
            <a:r>
              <a:rPr lang="it-IT" sz="2400" dirty="0" smtClean="0"/>
              <a:t>.</a:t>
            </a:r>
          </a:p>
          <a:p>
            <a:endParaRPr lang="it-IT" sz="600" dirty="0"/>
          </a:p>
          <a:p>
            <a:r>
              <a:rPr lang="en-US" sz="2400" dirty="0" err="1"/>
              <a:t>Nosonovsky</a:t>
            </a:r>
            <a:r>
              <a:rPr lang="en-US" sz="2400" dirty="0"/>
              <a:t> M</a:t>
            </a:r>
            <a:r>
              <a:rPr lang="en-US" sz="2400" dirty="0" smtClean="0"/>
              <a:t>., </a:t>
            </a:r>
            <a:r>
              <a:rPr lang="en-US" sz="2400" i="1" dirty="0"/>
              <a:t>Hebrew Inscriptions from Ukraine and Former Soviet </a:t>
            </a:r>
            <a:r>
              <a:rPr lang="en-US" sz="2400" i="1" dirty="0" smtClean="0"/>
              <a:t>Union</a:t>
            </a:r>
            <a:r>
              <a:rPr lang="en-US" sz="2400" dirty="0" smtClean="0"/>
              <a:t>, </a:t>
            </a:r>
            <a:r>
              <a:rPr lang="en-US" sz="2400" dirty="0"/>
              <a:t>W</a:t>
            </a:r>
            <a:r>
              <a:rPr lang="en-US" sz="2400" dirty="0" smtClean="0"/>
              <a:t>ashington, 2006.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7808"/>
            <a:ext cx="8229600" cy="966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wealth of non-digitized material, e.g.: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003300"/>
                </a:solidFill>
                <a:latin typeface="Garamond" panose="02020404030301010803" pitchFamily="18" charset="0"/>
              </a:rPr>
              <a:t>PEACE</a:t>
            </a:r>
            <a:r>
              <a:rPr lang="en-US" sz="9600" b="1" dirty="0">
                <a:solidFill>
                  <a:srgbClr val="003300"/>
                </a:solidFill>
                <a:latin typeface="Garamond-Bold"/>
              </a:rPr>
              <a:t> </a:t>
            </a:r>
            <a:br>
              <a:rPr lang="en-US" sz="9600" b="1" dirty="0">
                <a:solidFill>
                  <a:srgbClr val="003300"/>
                </a:solidFill>
                <a:latin typeface="Garamond-Bold"/>
              </a:rPr>
            </a:br>
            <a:r>
              <a:rPr lang="en-US" sz="3600" b="1" dirty="0">
                <a:solidFill>
                  <a:srgbClr val="003300"/>
                </a:solidFill>
                <a:latin typeface="Garamond-Bold"/>
              </a:rPr>
              <a:t/>
            </a:r>
            <a:br>
              <a:rPr lang="en-US" sz="3600" b="1" dirty="0">
                <a:solidFill>
                  <a:srgbClr val="003300"/>
                </a:solidFill>
                <a:latin typeface="Garamond-Bold"/>
              </a:rPr>
            </a:b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P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ortal of </a:t>
            </a: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E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pigraphy, </a:t>
            </a: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A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rchaeology, </a:t>
            </a: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C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onservation and </a:t>
            </a:r>
            <a:r>
              <a:rPr lang="en-US" sz="4400" b="1" dirty="0" smtClean="0">
                <a:solidFill>
                  <a:srgbClr val="003300"/>
                </a:solidFill>
                <a:latin typeface="Garamond-Bold"/>
              </a:rPr>
              <a:t>E</a:t>
            </a:r>
            <a:r>
              <a:rPr lang="en-US" sz="4400" dirty="0" smtClean="0">
                <a:solidFill>
                  <a:srgbClr val="003300"/>
                </a:solidFill>
                <a:latin typeface="Garamond"/>
              </a:rPr>
              <a:t>ducation</a:t>
            </a:r>
            <a:br>
              <a:rPr lang="en-US" sz="4400" dirty="0" smtClean="0">
                <a:solidFill>
                  <a:srgbClr val="003300"/>
                </a:solidFill>
                <a:latin typeface="Garamond"/>
              </a:rPr>
            </a:br>
            <a:r>
              <a:rPr lang="en-US" sz="4400" dirty="0" smtClean="0">
                <a:solidFill>
                  <a:srgbClr val="003300"/>
                </a:solidFill>
                <a:latin typeface="Garamond"/>
              </a:rPr>
              <a:t>on </a:t>
            </a:r>
            <a:br>
              <a:rPr lang="en-US" sz="4400" dirty="0" smtClean="0">
                <a:solidFill>
                  <a:srgbClr val="003300"/>
                </a:solidFill>
                <a:latin typeface="Garamond"/>
              </a:rPr>
            </a:br>
            <a:r>
              <a:rPr lang="en-US" sz="4400" dirty="0" smtClean="0">
                <a:solidFill>
                  <a:srgbClr val="003300"/>
                </a:solidFill>
                <a:latin typeface="Garamond"/>
              </a:rPr>
              <a:t>Jewish Funerary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23" y="404664"/>
            <a:ext cx="4558709" cy="57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88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A web site that brings together information from diverse sources in a uniform way.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solidFill>
                  <a:srgbClr val="FFC000"/>
                </a:solidFill>
              </a:rPr>
              <a:t>Portal:</a:t>
            </a:r>
            <a:endParaRPr lang="en-US" b="1" spc="3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469611" cy="31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72" y="764704"/>
            <a:ext cx="8229600" cy="86409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To search for “</a:t>
            </a:r>
            <a:r>
              <a:rPr lang="en-US" sz="2400" dirty="0" smtClean="0">
                <a:solidFill>
                  <a:schemeClr val="tx1"/>
                </a:solidFill>
              </a:rPr>
              <a:t>funerary inscriptions from 3</a:t>
            </a:r>
            <a:r>
              <a:rPr lang="en-US" sz="2400" baseline="30000" dirty="0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 century Palestine</a:t>
            </a:r>
            <a:r>
              <a:rPr lang="en-US" sz="2400" dirty="0" smtClean="0">
                <a:solidFill>
                  <a:schemeClr val="tx1"/>
                </a:solidFill>
              </a:rPr>
              <a:t>” one needs to use Google and search through numerous results, many irrelevant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81508" y="3048211"/>
            <a:ext cx="8229600" cy="8640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However, a main hub that contains all the data bases related to </a:t>
            </a:r>
            <a:r>
              <a:rPr lang="en-US" sz="2400" dirty="0">
                <a:solidFill>
                  <a:schemeClr val="tx1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ewish funerary epigraphy, would immediately lead the user  to the following website: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http://cds.library.brown.edu/projects/Inscriptions/related.shtml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003300"/>
                </a:solidFill>
                <a:latin typeface="Garamond" panose="02020404030301010803" pitchFamily="18" charset="0"/>
              </a:rPr>
              <a:t>PEACE</a:t>
            </a:r>
            <a:r>
              <a:rPr lang="en-US" sz="9600" b="1" dirty="0">
                <a:solidFill>
                  <a:srgbClr val="003300"/>
                </a:solidFill>
                <a:latin typeface="Garamond-Bold"/>
              </a:rPr>
              <a:t> </a:t>
            </a:r>
            <a:br>
              <a:rPr lang="en-US" sz="9600" b="1" dirty="0">
                <a:solidFill>
                  <a:srgbClr val="003300"/>
                </a:solidFill>
                <a:latin typeface="Garamond-Bold"/>
              </a:rPr>
            </a:br>
            <a:r>
              <a:rPr lang="en-US" sz="3600" b="1" dirty="0">
                <a:solidFill>
                  <a:srgbClr val="003300"/>
                </a:solidFill>
                <a:latin typeface="Garamond-Bold"/>
              </a:rPr>
              <a:t/>
            </a:r>
            <a:br>
              <a:rPr lang="en-US" sz="3600" b="1" dirty="0">
                <a:solidFill>
                  <a:srgbClr val="003300"/>
                </a:solidFill>
                <a:latin typeface="Garamond-Bold"/>
              </a:rPr>
            </a:b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P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ortal of </a:t>
            </a: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E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pigraphy, </a:t>
            </a: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A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rchaeology, </a:t>
            </a:r>
            <a:r>
              <a:rPr lang="en-US" sz="4400" b="1" dirty="0">
                <a:solidFill>
                  <a:srgbClr val="003300"/>
                </a:solidFill>
                <a:latin typeface="Garamond-Bold"/>
              </a:rPr>
              <a:t>C</a:t>
            </a:r>
            <a:r>
              <a:rPr lang="en-US" sz="4400" dirty="0">
                <a:solidFill>
                  <a:srgbClr val="003300"/>
                </a:solidFill>
                <a:latin typeface="Garamond"/>
              </a:rPr>
              <a:t>onservation and </a:t>
            </a:r>
            <a:r>
              <a:rPr lang="en-US" sz="4400" b="1" dirty="0" smtClean="0">
                <a:solidFill>
                  <a:srgbClr val="003300"/>
                </a:solidFill>
                <a:latin typeface="Garamond-Bold"/>
              </a:rPr>
              <a:t>E</a:t>
            </a:r>
            <a:r>
              <a:rPr lang="en-US" sz="4400" dirty="0" smtClean="0">
                <a:solidFill>
                  <a:srgbClr val="003300"/>
                </a:solidFill>
                <a:latin typeface="Garamond"/>
              </a:rPr>
              <a:t>ducation</a:t>
            </a:r>
            <a:br>
              <a:rPr lang="en-US" sz="4400" dirty="0" smtClean="0">
                <a:solidFill>
                  <a:srgbClr val="003300"/>
                </a:solidFill>
                <a:latin typeface="Garamond"/>
              </a:rPr>
            </a:br>
            <a:r>
              <a:rPr lang="en-US" sz="4400" dirty="0" smtClean="0">
                <a:solidFill>
                  <a:srgbClr val="003300"/>
                </a:solidFill>
                <a:latin typeface="Garamond"/>
              </a:rPr>
              <a:t>on </a:t>
            </a:r>
            <a:br>
              <a:rPr lang="en-US" sz="4400" dirty="0" smtClean="0">
                <a:solidFill>
                  <a:srgbClr val="003300"/>
                </a:solidFill>
                <a:latin typeface="Garamond"/>
              </a:rPr>
            </a:br>
            <a:r>
              <a:rPr lang="en-US" sz="4400" dirty="0" smtClean="0">
                <a:solidFill>
                  <a:srgbClr val="003300"/>
                </a:solidFill>
                <a:latin typeface="Garamond"/>
              </a:rPr>
              <a:t>Jewish Funerary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Epidat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http</a:t>
            </a:r>
            <a:r>
              <a:rPr lang="en-US" sz="2800" dirty="0">
                <a:solidFill>
                  <a:schemeClr val="tx2"/>
                </a:solidFill>
              </a:rPr>
              <a:t>://www.steinheim-institut.de/cgi-bin/epidat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414914"/>
            <a:ext cx="7272808" cy="51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15418"/>
            <a:ext cx="8229600" cy="5381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http://cds.library.brown.edu/projects/Inscriptions/related.shtml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21568"/>
            <a:ext cx="8229600" cy="931168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IIP: Inscriptions of Israel / Palestine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2515" y="1844824"/>
            <a:ext cx="6888991" cy="48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38944"/>
          </a:xfrm>
        </p:spPr>
        <p:txBody>
          <a:bodyPr/>
          <a:lstStyle/>
          <a:p>
            <a:r>
              <a:rPr lang="en-US" i="1" dirty="0" smtClean="0"/>
              <a:t>Hispania </a:t>
            </a:r>
            <a:r>
              <a:rPr lang="en-US" i="1" dirty="0" err="1" smtClean="0"/>
              <a:t>epigraphica</a:t>
            </a:r>
            <a:endParaRPr lang="en-US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728" y="1340768"/>
            <a:ext cx="7021672" cy="49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en-US" i="1" dirty="0" smtClean="0"/>
              <a:t>EAGLE  portal</a:t>
            </a:r>
            <a:endParaRPr lang="en-US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3749"/>
          <a:stretch/>
        </p:blipFill>
        <p:spPr bwMode="auto">
          <a:xfrm>
            <a:off x="1259632" y="1556792"/>
            <a:ext cx="6745932" cy="48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213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PEACE   Portal of Epigraphy, Archaeology, Conservation and Education   on  Jewish Funerary Culture</vt:lpstr>
      <vt:lpstr>PowerPoint Presentation</vt:lpstr>
      <vt:lpstr>Portal:</vt:lpstr>
      <vt:lpstr>To search for “funerary inscriptions from 3rd century Palestine” one needs to use Google and search through numerous results, many irrelevant</vt:lpstr>
      <vt:lpstr>PEACE   Portal of Epigraphy, Archaeology, Conservation and Education on  Jewish Funerary Culture</vt:lpstr>
      <vt:lpstr>Epidat  http://www.steinheim-institut.de/cgi-bin/epidat</vt:lpstr>
      <vt:lpstr>IIP: Inscriptions of Israel / Palestine</vt:lpstr>
      <vt:lpstr>Hispania epigraphica</vt:lpstr>
      <vt:lpstr>EAGLE  portal</vt:lpstr>
      <vt:lpstr>A wealth of non-digitized material, e.g.:</vt:lpstr>
      <vt:lpstr>PEACE   Portal of Epigraphy, Archaeology, Conservation and Education on  Jewish Funerary Culture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 Portal of Epigraphy, Archaeology, Conservation and Education  on  Jewish Funerary Culture</dc:title>
  <dc:creator>Saar, O.P. (Ortal-Paz)</dc:creator>
  <cp:lastModifiedBy>Saar, O.P. (Ortal-Paz)</cp:lastModifiedBy>
  <cp:revision>20</cp:revision>
  <dcterms:created xsi:type="dcterms:W3CDTF">2016-11-07T07:22:57Z</dcterms:created>
  <dcterms:modified xsi:type="dcterms:W3CDTF">2016-12-08T13:27:46Z</dcterms:modified>
</cp:coreProperties>
</file>